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413" r:id="rId2"/>
    <p:sldId id="588" r:id="rId3"/>
    <p:sldId id="651" r:id="rId4"/>
    <p:sldId id="652" r:id="rId5"/>
    <p:sldId id="670" r:id="rId6"/>
    <p:sldId id="671" r:id="rId7"/>
    <p:sldId id="672" r:id="rId8"/>
    <p:sldId id="673" r:id="rId9"/>
    <p:sldId id="674" r:id="rId10"/>
    <p:sldId id="675" r:id="rId11"/>
    <p:sldId id="676" r:id="rId12"/>
    <p:sldId id="677" r:id="rId13"/>
    <p:sldId id="574" r:id="rId14"/>
    <p:sldId id="576" r:id="rId15"/>
    <p:sldId id="578" r:id="rId16"/>
    <p:sldId id="579" r:id="rId17"/>
    <p:sldId id="583" r:id="rId18"/>
    <p:sldId id="580" r:id="rId19"/>
    <p:sldId id="633" r:id="rId20"/>
    <p:sldId id="678" r:id="rId21"/>
    <p:sldId id="582" r:id="rId22"/>
    <p:sldId id="586" r:id="rId23"/>
    <p:sldId id="661" r:id="rId24"/>
    <p:sldId id="662" r:id="rId25"/>
    <p:sldId id="663" r:id="rId26"/>
    <p:sldId id="664" r:id="rId27"/>
    <p:sldId id="665" r:id="rId28"/>
    <p:sldId id="668" r:id="rId29"/>
    <p:sldId id="640" r:id="rId30"/>
    <p:sldId id="682" r:id="rId31"/>
    <p:sldId id="679" r:id="rId32"/>
    <p:sldId id="680" r:id="rId33"/>
    <p:sldId id="684" r:id="rId34"/>
    <p:sldId id="687" r:id="rId35"/>
    <p:sldId id="683" r:id="rId36"/>
    <p:sldId id="686" r:id="rId37"/>
    <p:sldId id="685" r:id="rId38"/>
    <p:sldId id="688" r:id="rId39"/>
  </p:sldIdLst>
  <p:sldSz cx="9144000" cy="5143500" type="screen16x9"/>
  <p:notesSz cx="9940925" cy="680878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esbeth Jansen" initials="LJ" lastIdx="2" clrIdx="0"/>
  <p:cmAuthor id="1" name="Joep de Roo" initials="JdR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8785" autoAdjust="0"/>
  </p:normalViewPr>
  <p:slideViewPr>
    <p:cSldViewPr>
      <p:cViewPr varScale="1">
        <p:scale>
          <a:sx n="105" d="100"/>
          <a:sy n="105" d="100"/>
        </p:scale>
        <p:origin x="82" y="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734" cy="340439"/>
          </a:xfrm>
          <a:prstGeom prst="rect">
            <a:avLst/>
          </a:prstGeom>
        </p:spPr>
        <p:txBody>
          <a:bodyPr vert="horz" lIns="95708" tIns="47854" rIns="95708" bIns="4785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0890" y="0"/>
            <a:ext cx="4307734" cy="340439"/>
          </a:xfrm>
          <a:prstGeom prst="rect">
            <a:avLst/>
          </a:prstGeom>
        </p:spPr>
        <p:txBody>
          <a:bodyPr vert="horz" lIns="95708" tIns="47854" rIns="95708" bIns="47854" rtlCol="0"/>
          <a:lstStyle>
            <a:lvl1pPr algn="r">
              <a:defRPr sz="1300"/>
            </a:lvl1pPr>
          </a:lstStyle>
          <a:p>
            <a:fld id="{3FA0DBA1-7DDE-4C7F-A34A-9140F54810D0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67168"/>
            <a:ext cx="4307734" cy="340439"/>
          </a:xfrm>
          <a:prstGeom prst="rect">
            <a:avLst/>
          </a:prstGeom>
        </p:spPr>
        <p:txBody>
          <a:bodyPr vert="horz" lIns="95708" tIns="47854" rIns="95708" bIns="4785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0890" y="6467168"/>
            <a:ext cx="4307734" cy="340439"/>
          </a:xfrm>
          <a:prstGeom prst="rect">
            <a:avLst/>
          </a:prstGeom>
        </p:spPr>
        <p:txBody>
          <a:bodyPr vert="horz" lIns="95708" tIns="47854" rIns="95708" bIns="47854" rtlCol="0" anchor="b"/>
          <a:lstStyle>
            <a:lvl1pPr algn="r">
              <a:defRPr sz="1300"/>
            </a:lvl1pPr>
          </a:lstStyle>
          <a:p>
            <a:fld id="{3BCF824F-35E8-4259-8E17-19E1F58D2F4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925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734" cy="340439"/>
          </a:xfrm>
          <a:prstGeom prst="rect">
            <a:avLst/>
          </a:prstGeom>
        </p:spPr>
        <p:txBody>
          <a:bodyPr vert="horz" lIns="95708" tIns="47854" rIns="95708" bIns="47854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30890" y="0"/>
            <a:ext cx="4307734" cy="340439"/>
          </a:xfrm>
          <a:prstGeom prst="rect">
            <a:avLst/>
          </a:prstGeom>
        </p:spPr>
        <p:txBody>
          <a:bodyPr vert="horz" lIns="95708" tIns="47854" rIns="95708" bIns="47854" rtlCol="0"/>
          <a:lstStyle>
            <a:lvl1pPr algn="r">
              <a:defRPr sz="1300"/>
            </a:lvl1pPr>
          </a:lstStyle>
          <a:p>
            <a:fld id="{A21B8E73-E410-404A-AC27-9D25D53FA916}" type="datetimeFigureOut">
              <a:rPr lang="nl-NL" smtClean="0"/>
              <a:t>18-5-2018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700338" y="509588"/>
            <a:ext cx="4540250" cy="25542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8" tIns="47854" rIns="95708" bIns="47854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4093" y="3234175"/>
            <a:ext cx="7952740" cy="3063954"/>
          </a:xfrm>
          <a:prstGeom prst="rect">
            <a:avLst/>
          </a:prstGeom>
        </p:spPr>
        <p:txBody>
          <a:bodyPr vert="horz" lIns="95708" tIns="47854" rIns="95708" bIns="47854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67168"/>
            <a:ext cx="4307734" cy="340439"/>
          </a:xfrm>
          <a:prstGeom prst="rect">
            <a:avLst/>
          </a:prstGeom>
        </p:spPr>
        <p:txBody>
          <a:bodyPr vert="horz" lIns="95708" tIns="47854" rIns="95708" bIns="47854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30890" y="6467168"/>
            <a:ext cx="4307734" cy="340439"/>
          </a:xfrm>
          <a:prstGeom prst="rect">
            <a:avLst/>
          </a:prstGeom>
        </p:spPr>
        <p:txBody>
          <a:bodyPr vert="horz" lIns="95708" tIns="47854" rIns="95708" bIns="47854" rtlCol="0" anchor="b"/>
          <a:lstStyle>
            <a:lvl1pPr algn="r">
              <a:defRPr sz="1300"/>
            </a:lvl1pPr>
          </a:lstStyle>
          <a:p>
            <a:fld id="{509DD420-1C40-428F-8212-E4E7FF8125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112364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31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4439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8815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8815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31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8815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8815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31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42676-0300-432F-8187-2B0E27131921}" type="datetime1">
              <a:rPr lang="nl-NL" smtClean="0"/>
              <a:t>18-5-2018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Gemeente Almere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AF99-0A0E-4574-B982-2F9ADF384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926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1355-58CB-45E7-A012-D6B76B6E1EE5}" type="datetime1">
              <a:rPr lang="nl-NL" smtClean="0"/>
              <a:t>18-5-2018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Gemeente Almere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AF99-0A0E-4574-B982-2F9ADF3846F9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5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14461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0" y="3972"/>
            <a:ext cx="9144000" cy="5143500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96442-7D50-4785-B153-25D0EA28D6E5}" type="datetime1">
              <a:rPr lang="nl-NL" smtClean="0"/>
              <a:t>18-5-2018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Gemeente Almere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AF99-0A0E-4574-B982-2F9ADF3846F9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5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10941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/>
            </a:lvl1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A0C09-802B-4AD2-8AF9-76CA9830714C}" type="datetime1">
              <a:rPr lang="nl-NL" smtClean="0"/>
              <a:t>18-5-2018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Gemeente Almere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AF99-0A0E-4574-B982-2F9ADF3846F9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5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57993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A68-222F-430B-812B-DF440BE92FA0}" type="datetime1">
              <a:rPr lang="nl-NL" smtClean="0"/>
              <a:t>18-5-2018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Gemeente Almere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AF99-0A0E-4574-B982-2F9ADF384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740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C2BFE-F27D-46A0-9FEC-9A118153F6CD}" type="datetime1">
              <a:rPr lang="nl-NL" smtClean="0"/>
              <a:t>18-5-2018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Gemeente Almere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AF99-0A0E-4574-B982-2F9ADF384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539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5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31591"/>
            <a:ext cx="8229600" cy="3463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3342F-A604-4074-969A-8FE04A3DEC98}" type="datetime1">
              <a:rPr lang="nl-NL" smtClean="0"/>
              <a:t>18-5-2018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Gemeente Almere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6AF99-0A0E-4574-B982-2F9ADF3846F9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87060"/>
            <a:ext cx="1296144" cy="35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3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7" r:id="rId3"/>
    <p:sldLayoutId id="2147483650" r:id="rId4"/>
    <p:sldLayoutId id="2147483655" r:id="rId5"/>
    <p:sldLayoutId id="2147483656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spcBef>
          <a:spcPct val="20000"/>
        </a:spcBef>
        <a:buClr>
          <a:schemeClr val="accent1"/>
        </a:buClr>
        <a:buSzPct val="50000"/>
        <a:buFont typeface="Wingdings" pitchFamily="2" charset="2"/>
        <a:buChar char="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720725" indent="-276225" algn="l" defTabSz="914400" rtl="0" eaLnBrk="1" latinLnBrk="0" hangingPunct="1">
        <a:spcBef>
          <a:spcPct val="20000"/>
        </a:spcBef>
        <a:buFont typeface="Calibri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nl/url?sa=i&amp;rct=j&amp;q=&amp;esrc=s&amp;source=images&amp;cd=&amp;cad=rja&amp;uact=8&amp;ved=0ahUKEwi6po2K8a7XAhVEIsAKHfH_DP4QjRwIBw&amp;url=http://www.gestrand.org/&amp;psig=AOvVaw3vZb10Vdz0nt0s7zpeigDa&amp;ust=1510227066379333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nl/url?sa=i&amp;rct=j&amp;q=&amp;esrc=s&amp;source=images&amp;cd=&amp;cad=rja&amp;uact=8&amp;ved=0ahUKEwjPsezi767XAhWLA8AKHayKDioQjRwIBw&amp;url=http://www.almeredezeweek.nl/nieuws/1416852-strandbad-duin-decor-van-voorronde-nk-beach-soccer&amp;psig=AOvVaw0MjhazEeZH80YTSvJmfbrz&amp;ust=1510226888253467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nl/url?sa=i&amp;rct=j&amp;q=&amp;esrc=s&amp;source=images&amp;cd=&amp;cad=rja&amp;uact=8&amp;ved=0ahUKEwj8vNOWpMjXAhVHD8AKHa5PDMAQjRwIBw&amp;url=http://www.krim.nl/ontdek-texel/wandelen-texel/&amp;psig=AOvVaw0Cdjmk9hdBb8hJ4_4uOJ3e&amp;ust=1511096466922953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google.nl/url?sa=i&amp;rct=j&amp;q=&amp;esrc=s&amp;source=images&amp;cd=&amp;cad=rja&amp;uact=8&amp;ved=0ahUKEwiFt8-Ew8rXAhXqJMAKHXK9DS4QjRwIBw&amp;url=https://www.adventuretickets.nl/top-5-kitesurf-locaties-europa/&amp;psig=AOvVaw3LgFyh3lODOTckYYRqqL9-&amp;ust=1511176913186656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google.nl/url?sa=i&amp;rct=j&amp;q=&amp;esrc=s&amp;source=images&amp;cd=&amp;cad=rja&amp;uact=8&amp;ved=0ahUKEwjMq8aL1KfXAhXC_aQKHbTICeYQjRwIBw&amp;url=https://www.metronieuws.nl/nieuws/showbizz/2016/01/marco-borsatos-zomer-vol-met-festivals&amp;psig=AOvVaw0pimXtJpbImh6w6HF7o0Hl&amp;ust=1509978776806319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1" y="0"/>
            <a:ext cx="10002351" cy="5173630"/>
            <a:chOff x="-58881" y="-1015669"/>
            <a:chExt cx="10949633" cy="615916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881" y="-1015669"/>
              <a:ext cx="10949633" cy="6159169"/>
            </a:xfrm>
            <a:prstGeom prst="rect">
              <a:avLst/>
            </a:prstGeom>
          </p:spPr>
        </p:pic>
        <p:sp>
          <p:nvSpPr>
            <p:cNvPr id="19" name="Pentagon 18"/>
            <p:cNvSpPr/>
            <p:nvPr/>
          </p:nvSpPr>
          <p:spPr>
            <a:xfrm>
              <a:off x="1518781" y="4743087"/>
              <a:ext cx="532939" cy="216024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A6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-33867" y="2788356"/>
              <a:ext cx="4696178" cy="1299679"/>
            </a:xfrm>
            <a:custGeom>
              <a:avLst/>
              <a:gdLst>
                <a:gd name="connsiteX0" fmla="*/ 0 w 4696178"/>
                <a:gd name="connsiteY0" fmla="*/ 1298222 h 1299679"/>
                <a:gd name="connsiteX1" fmla="*/ 970845 w 4696178"/>
                <a:gd name="connsiteY1" fmla="*/ 1264355 h 1299679"/>
                <a:gd name="connsiteX2" fmla="*/ 1975556 w 4696178"/>
                <a:gd name="connsiteY2" fmla="*/ 1061155 h 1299679"/>
                <a:gd name="connsiteX3" fmla="*/ 3206045 w 4696178"/>
                <a:gd name="connsiteY3" fmla="*/ 699911 h 1299679"/>
                <a:gd name="connsiteX4" fmla="*/ 4267200 w 4696178"/>
                <a:gd name="connsiteY4" fmla="*/ 237066 h 1299679"/>
                <a:gd name="connsiteX5" fmla="*/ 4696178 w 4696178"/>
                <a:gd name="connsiteY5" fmla="*/ 0 h 129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6178" h="1299679">
                  <a:moveTo>
                    <a:pt x="0" y="1298222"/>
                  </a:moveTo>
                  <a:cubicBezTo>
                    <a:pt x="320793" y="1301044"/>
                    <a:pt x="641586" y="1303866"/>
                    <a:pt x="970845" y="1264355"/>
                  </a:cubicBezTo>
                  <a:cubicBezTo>
                    <a:pt x="1300104" y="1224844"/>
                    <a:pt x="1603023" y="1155229"/>
                    <a:pt x="1975556" y="1061155"/>
                  </a:cubicBezTo>
                  <a:cubicBezTo>
                    <a:pt x="2348089" y="967081"/>
                    <a:pt x="2824104" y="837259"/>
                    <a:pt x="3206045" y="699911"/>
                  </a:cubicBezTo>
                  <a:cubicBezTo>
                    <a:pt x="3587986" y="562563"/>
                    <a:pt x="4018845" y="353718"/>
                    <a:pt x="4267200" y="237066"/>
                  </a:cubicBezTo>
                  <a:cubicBezTo>
                    <a:pt x="4515555" y="120414"/>
                    <a:pt x="4619037" y="47037"/>
                    <a:pt x="4696178" y="0"/>
                  </a:cubicBezTo>
                </a:path>
              </a:pathLst>
            </a:custGeom>
            <a:noFill/>
            <a:ln w="9525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12700">
                  <a:solidFill>
                    <a:schemeClr val="tx1"/>
                  </a:solidFill>
                  <a:prstDash val="sysDash"/>
                </a:ln>
              </a:endParaRPr>
            </a:p>
          </p:txBody>
        </p:sp>
      </p:grpSp>
      <p:sp>
        <p:nvSpPr>
          <p:cNvPr id="4" name="Rechthoek 3"/>
          <p:cNvSpPr/>
          <p:nvPr/>
        </p:nvSpPr>
        <p:spPr>
          <a:xfrm>
            <a:off x="22848" y="2125150"/>
            <a:ext cx="5629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Buitendijkse ontwikkelingen Kustzone Poort / DUIN</a:t>
            </a:r>
          </a:p>
          <a:p>
            <a:r>
              <a:rPr lang="nl-NL" dirty="0">
                <a:solidFill>
                  <a:schemeClr val="bg1"/>
                </a:solidFill>
              </a:rPr>
              <a:t>17 mei 2018</a:t>
            </a:r>
          </a:p>
          <a:p>
            <a:r>
              <a:rPr lang="nl-NL" dirty="0">
                <a:solidFill>
                  <a:schemeClr val="bg1"/>
                </a:solidFill>
              </a:rPr>
              <a:t>Ernst-Jan Giethoorn – Gemeente Almere</a:t>
            </a:r>
          </a:p>
        </p:txBody>
      </p:sp>
    </p:spTree>
    <p:extLst>
      <p:ext uri="{BB962C8B-B14F-4D97-AF65-F5344CB8AC3E}">
        <p14:creationId xmlns:p14="http://schemas.microsoft.com/office/powerpoint/2010/main" val="2584257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304"/>
            <a:ext cx="9170023" cy="588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611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107504" y="4371950"/>
            <a:ext cx="2016224" cy="7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Content Placeholder 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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276225" algn="l" defTabSz="914400" rtl="0" eaLnBrk="1" latinLnBrk="0" hangingPunct="1">
              <a:spcBef>
                <a:spcPct val="20000"/>
              </a:spcBef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70000"/>
              </a:lnSpc>
              <a:defRPr/>
            </a:pPr>
            <a:r>
              <a:rPr lang="nl-NL" sz="4200" dirty="0"/>
              <a:t>Zand en Libelle Zomerweek maar ook voor ‘dagelijks gebruik’ door recreanten 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4200" dirty="0"/>
              <a:t>Capaciteit voor ca. 25.000 bezoekers 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4200" dirty="0"/>
              <a:t>Voldoende parkeergelegenheid (ca. 5.000 parkeerplaatsen) 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4200" dirty="0"/>
              <a:t>Strategisch Evenementenbeleid 2017-2023 ‘Beleef het in Almere’ / evenementencoördinator / opstellen locatieprofiel in voorbereiding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4200" dirty="0"/>
              <a:t>Opgenomen in concept ontwerp bestemmingsplan Almere Poort – Buitendijks. Consultatieronde hierover begin april jl. gestart</a:t>
            </a:r>
          </a:p>
          <a:p>
            <a:pPr lvl="1">
              <a:lnSpc>
                <a:spcPct val="170000"/>
              </a:lnSpc>
              <a:defRPr/>
            </a:pPr>
            <a:endParaRPr lang="nl-NL" sz="4200" dirty="0"/>
          </a:p>
          <a:p>
            <a:pPr lvl="1">
              <a:lnSpc>
                <a:spcPct val="170000"/>
              </a:lnSpc>
              <a:defRPr/>
            </a:pPr>
            <a:endParaRPr lang="nl-NL" sz="4200" dirty="0"/>
          </a:p>
          <a:p>
            <a:pPr lvl="1">
              <a:lnSpc>
                <a:spcPct val="170000"/>
              </a:lnSpc>
            </a:pPr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Nieuw evenementenstrand</a:t>
            </a:r>
          </a:p>
        </p:txBody>
      </p:sp>
    </p:spTree>
    <p:extLst>
      <p:ext uri="{BB962C8B-B14F-4D97-AF65-F5344CB8AC3E}">
        <p14:creationId xmlns:p14="http://schemas.microsoft.com/office/powerpoint/2010/main" val="94148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 noGrp="1"/>
          </p:cNvSpPr>
          <p:nvPr>
            <p:ph idx="1"/>
          </p:nvPr>
        </p:nvSpPr>
        <p:spPr>
          <a:xfrm>
            <a:off x="457200" y="1131590"/>
            <a:ext cx="8229600" cy="367240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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276225" algn="l" defTabSz="914400" rtl="0" eaLnBrk="1" latinLnBrk="0" hangingPunct="1">
              <a:spcBef>
                <a:spcPct val="20000"/>
              </a:spcBef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70000"/>
              </a:lnSpc>
              <a:defRPr/>
            </a:pPr>
            <a:r>
              <a:rPr lang="nl-NL" dirty="0"/>
              <a:t>Aanbesteding zandbestek		voorjaar 2018</a:t>
            </a:r>
          </a:p>
          <a:p>
            <a:pPr lvl="1">
              <a:lnSpc>
                <a:spcPct val="170000"/>
              </a:lnSpc>
              <a:defRPr/>
            </a:pPr>
            <a:r>
              <a:rPr lang="nl-NL" dirty="0"/>
              <a:t>Vergunningen 			voorjaar 2018</a:t>
            </a:r>
          </a:p>
          <a:p>
            <a:pPr lvl="1">
              <a:lnSpc>
                <a:spcPct val="170000"/>
              </a:lnSpc>
              <a:defRPr/>
            </a:pPr>
            <a:r>
              <a:rPr lang="nl-NL" dirty="0"/>
              <a:t>Uitvoeren zandsuppletie 		zomer / najaar 2018 </a:t>
            </a:r>
          </a:p>
          <a:p>
            <a:pPr lvl="1">
              <a:lnSpc>
                <a:spcPct val="170000"/>
              </a:lnSpc>
              <a:defRPr/>
            </a:pPr>
            <a:r>
              <a:rPr lang="nl-NL" dirty="0"/>
              <a:t>Zettingsperiode			najaar 2018</a:t>
            </a:r>
          </a:p>
          <a:p>
            <a:pPr lvl="1">
              <a:lnSpc>
                <a:spcPct val="170000"/>
              </a:lnSpc>
              <a:defRPr/>
            </a:pPr>
            <a:r>
              <a:rPr lang="nl-NL" dirty="0"/>
              <a:t>Aanleg infrastructuur 		najaar 2018 / voorjaar 2019 </a:t>
            </a:r>
          </a:p>
          <a:p>
            <a:pPr lvl="1">
              <a:lnSpc>
                <a:spcPct val="170000"/>
              </a:lnSpc>
              <a:defRPr/>
            </a:pPr>
            <a:r>
              <a:rPr lang="nl-NL" dirty="0"/>
              <a:t>Evenementenstrand opgeleverd	voorjaar / zomer 2019 </a:t>
            </a:r>
          </a:p>
          <a:p>
            <a:pPr lvl="1">
              <a:lnSpc>
                <a:spcPct val="170000"/>
              </a:lnSpc>
            </a:pPr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Planning nieuw evenementenstrand</a:t>
            </a:r>
          </a:p>
        </p:txBody>
      </p:sp>
      <p:sp>
        <p:nvSpPr>
          <p:cNvPr id="6" name="Rechthoek 5"/>
          <p:cNvSpPr/>
          <p:nvPr/>
        </p:nvSpPr>
        <p:spPr>
          <a:xfrm>
            <a:off x="107504" y="4515966"/>
            <a:ext cx="2016224" cy="7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6583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Almeerderstrand</a:t>
            </a:r>
          </a:p>
        </p:txBody>
      </p:sp>
      <p:sp>
        <p:nvSpPr>
          <p:cNvPr id="7" name="Rechthoek 6"/>
          <p:cNvSpPr/>
          <p:nvPr/>
        </p:nvSpPr>
        <p:spPr>
          <a:xfrm>
            <a:off x="107504" y="4371950"/>
            <a:ext cx="2016224" cy="7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5960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Q:\DSO\GO\GO\PO\03. Marketing\BEELDARCHIEF OFFLINE\LUCHTFOTO'S Top-shot\highres 2016\2016 juli_DUIN_IMG_2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2854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025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3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986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duin.nl/wp-content/uploads/2016/03/Medium-DSC016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138" y="0"/>
            <a:ext cx="1025207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112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/>
          </a:p>
        </p:txBody>
      </p:sp>
      <p:sp>
        <p:nvSpPr>
          <p:cNvPr id="24578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 altLang="nl-NL"/>
          </a:p>
        </p:txBody>
      </p:sp>
      <p:pic>
        <p:nvPicPr>
          <p:cNvPr id="24580" name="Picture 5" descr="I:\4. Projecten (GO + PO)\Almere, DUIN\5. Marketing &amp; Sales\Beelden\fotoarchief locatie duin\foto's maarten\opening strandbad DUIN 25-06-2014\foto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51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035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press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0"/>
            <a:ext cx="10298113" cy="514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205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5932"/>
            <a:ext cx="9169315" cy="603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979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qu\AppData\Local\Microsoft\Windows\Temporary Internet Files\Content.Outlook\LPGQL0EY\171108_visiekaart plannen-visie_a2+noorderduin+boszui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36563"/>
            <a:ext cx="9144000" cy="646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972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/>
          </a:p>
        </p:txBody>
      </p:sp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 altLang="nl-NL"/>
          </a:p>
        </p:txBody>
      </p:sp>
      <p:pic>
        <p:nvPicPr>
          <p:cNvPr id="22532" name="Picture 2" descr="Afbeeldingsresultaat voor gestrand almere 2017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938" y="0"/>
            <a:ext cx="130444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668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/>
          </a:p>
        </p:txBody>
      </p:sp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 altLang="nl-NL"/>
          </a:p>
        </p:txBody>
      </p:sp>
      <p:pic>
        <p:nvPicPr>
          <p:cNvPr id="23556" name="Picture 2" descr="Afbeeldingsresultaat voor beach soccer almer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0287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339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 noGrp="1"/>
          </p:cNvSpPr>
          <p:nvPr>
            <p:ph idx="1"/>
          </p:nvPr>
        </p:nvSpPr>
        <p:spPr>
          <a:xfrm>
            <a:off x="467544" y="1059582"/>
            <a:ext cx="8424936" cy="3463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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276225" algn="l" defTabSz="914400" rtl="0" eaLnBrk="1" latinLnBrk="0" hangingPunct="1">
              <a:spcBef>
                <a:spcPct val="20000"/>
              </a:spcBef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70000"/>
              </a:lnSpc>
              <a:defRPr/>
            </a:pPr>
            <a:r>
              <a:rPr lang="nl-NL" sz="1600" dirty="0"/>
              <a:t>Het Recreatie- en Stadsstrand van Almere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Strand eind 2017 in eigendom van de gemeente (grondruil met Staatsbosbeheer / Kromslootpark – Almeerderstrand (2018)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Duinlandschap doortrekken tot op het strand in combinatie met dijkversterking (vanaf 2020)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Opknappen van de infrastructuur / Basis op Orde (vanaf 2018)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Afspraken met horecaondernemers over doorontwikkeling (2018)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Ontwikkeling Strandbad DUIN (2018) 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Onderzoek / realisatie (tijdelijke) wandelroute vanaf Zuiderduin naar Strandbad (2018)</a:t>
            </a:r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</a:pPr>
            <a:endParaRPr lang="nl-NL" sz="16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9582"/>
          </a:xfrm>
        </p:spPr>
        <p:txBody>
          <a:bodyPr>
            <a:normAutofit/>
          </a:bodyPr>
          <a:lstStyle/>
          <a:p>
            <a:r>
              <a:rPr lang="nl-NL" sz="3600" dirty="0"/>
              <a:t>Opwaarderen Almeerderstrand</a:t>
            </a:r>
          </a:p>
        </p:txBody>
      </p:sp>
      <p:sp>
        <p:nvSpPr>
          <p:cNvPr id="6" name="Rechthoek 5"/>
          <p:cNvSpPr/>
          <p:nvPr/>
        </p:nvSpPr>
        <p:spPr>
          <a:xfrm>
            <a:off x="159864" y="4757725"/>
            <a:ext cx="1603824" cy="385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4033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Meerstrand</a:t>
            </a:r>
          </a:p>
        </p:txBody>
      </p:sp>
      <p:sp>
        <p:nvSpPr>
          <p:cNvPr id="5" name="Rechthoek 4"/>
          <p:cNvSpPr/>
          <p:nvPr/>
        </p:nvSpPr>
        <p:spPr>
          <a:xfrm>
            <a:off x="107504" y="4371950"/>
            <a:ext cx="2016224" cy="7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1523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5" name="Picture 2" descr="C:\Users\jqu\AppData\Local\Microsoft\Windows\Temporary Internet Files\Content.Outlook\LPGQL0EY\171108_visiekaart plannen-visie_a2+noorderduin+boszui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96610"/>
            <a:ext cx="19676708" cy="139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Afbeeldingsresultaat voor kitesurfen strand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16796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4385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584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10242" name="Picture 2" descr="Afbeeldingsresultaat voor wandel op stran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20" y="-524594"/>
            <a:ext cx="935805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036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1026" name="Picture 2" descr="Afbeeldingsresultaat voor kitesurfen nederlan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02781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259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107504" y="4371950"/>
            <a:ext cx="2016224" cy="7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Content Placeholder 1"/>
          <p:cNvSpPr txBox="1">
            <a:spLocks noGrp="1"/>
          </p:cNvSpPr>
          <p:nvPr>
            <p:ph idx="1"/>
          </p:nvPr>
        </p:nvSpPr>
        <p:spPr>
          <a:xfrm>
            <a:off x="467544" y="1059582"/>
            <a:ext cx="8229600" cy="3463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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276225" algn="l" defTabSz="914400" rtl="0" eaLnBrk="1" latinLnBrk="0" hangingPunct="1">
              <a:spcBef>
                <a:spcPct val="20000"/>
              </a:spcBef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70000"/>
              </a:lnSpc>
              <a:defRPr/>
            </a:pPr>
            <a:r>
              <a:rPr lang="nl-NL" sz="1600" dirty="0"/>
              <a:t>Extensief strand met ruimte voor bijvoorbeeld kitesurfen, “uitwaaien” en kleinschalige horeca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Versterken van het landschap / duinlandschap doortrekken tot op het strand 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Direct aansluitend op de naastgelegen deelgebied Stranddorp van DUIN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Concrete plannen nog verder uit te werken in combinatie met plannen voor Stranddorp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Aanleg na 2021</a:t>
            </a:r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</a:pPr>
            <a:endParaRPr lang="nl-NL" sz="16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9582"/>
          </a:xfrm>
        </p:spPr>
        <p:txBody>
          <a:bodyPr>
            <a:normAutofit/>
          </a:bodyPr>
          <a:lstStyle/>
          <a:p>
            <a:r>
              <a:rPr lang="nl-NL" sz="3600" dirty="0"/>
              <a:t>Ontwikkeling Meerstrand</a:t>
            </a:r>
          </a:p>
        </p:txBody>
      </p:sp>
    </p:spTree>
    <p:extLst>
      <p:ext uri="{BB962C8B-B14F-4D97-AF65-F5344CB8AC3E}">
        <p14:creationId xmlns:p14="http://schemas.microsoft.com/office/powerpoint/2010/main" val="239902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1" y="0"/>
            <a:ext cx="10002351" cy="5173630"/>
            <a:chOff x="-58881" y="-1015669"/>
            <a:chExt cx="10949633" cy="615916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881" y="-1015669"/>
              <a:ext cx="10949633" cy="6159169"/>
            </a:xfrm>
            <a:prstGeom prst="rect">
              <a:avLst/>
            </a:prstGeom>
          </p:spPr>
        </p:pic>
        <p:sp>
          <p:nvSpPr>
            <p:cNvPr id="19" name="Pentagon 18"/>
            <p:cNvSpPr/>
            <p:nvPr/>
          </p:nvSpPr>
          <p:spPr>
            <a:xfrm>
              <a:off x="1518781" y="4743087"/>
              <a:ext cx="532939" cy="216024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A6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-33867" y="2788356"/>
              <a:ext cx="4696178" cy="1299679"/>
            </a:xfrm>
            <a:custGeom>
              <a:avLst/>
              <a:gdLst>
                <a:gd name="connsiteX0" fmla="*/ 0 w 4696178"/>
                <a:gd name="connsiteY0" fmla="*/ 1298222 h 1299679"/>
                <a:gd name="connsiteX1" fmla="*/ 970845 w 4696178"/>
                <a:gd name="connsiteY1" fmla="*/ 1264355 h 1299679"/>
                <a:gd name="connsiteX2" fmla="*/ 1975556 w 4696178"/>
                <a:gd name="connsiteY2" fmla="*/ 1061155 h 1299679"/>
                <a:gd name="connsiteX3" fmla="*/ 3206045 w 4696178"/>
                <a:gd name="connsiteY3" fmla="*/ 699911 h 1299679"/>
                <a:gd name="connsiteX4" fmla="*/ 4267200 w 4696178"/>
                <a:gd name="connsiteY4" fmla="*/ 237066 h 1299679"/>
                <a:gd name="connsiteX5" fmla="*/ 4696178 w 4696178"/>
                <a:gd name="connsiteY5" fmla="*/ 0 h 129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6178" h="1299679">
                  <a:moveTo>
                    <a:pt x="0" y="1298222"/>
                  </a:moveTo>
                  <a:cubicBezTo>
                    <a:pt x="320793" y="1301044"/>
                    <a:pt x="641586" y="1303866"/>
                    <a:pt x="970845" y="1264355"/>
                  </a:cubicBezTo>
                  <a:cubicBezTo>
                    <a:pt x="1300104" y="1224844"/>
                    <a:pt x="1603023" y="1155229"/>
                    <a:pt x="1975556" y="1061155"/>
                  </a:cubicBezTo>
                  <a:cubicBezTo>
                    <a:pt x="2348089" y="967081"/>
                    <a:pt x="2824104" y="837259"/>
                    <a:pt x="3206045" y="699911"/>
                  </a:cubicBezTo>
                  <a:cubicBezTo>
                    <a:pt x="3587986" y="562563"/>
                    <a:pt x="4018845" y="353718"/>
                    <a:pt x="4267200" y="237066"/>
                  </a:cubicBezTo>
                  <a:cubicBezTo>
                    <a:pt x="4515555" y="120414"/>
                    <a:pt x="4619037" y="47037"/>
                    <a:pt x="4696178" y="0"/>
                  </a:cubicBezTo>
                </a:path>
              </a:pathLst>
            </a:custGeom>
            <a:noFill/>
            <a:ln w="9525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12700">
                  <a:solidFill>
                    <a:schemeClr val="tx1"/>
                  </a:solidFill>
                  <a:prstDash val="sysDash"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605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2526"/>
            <a:ext cx="9211034" cy="630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323528" y="195486"/>
            <a:ext cx="3168352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0975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Zuiderduin</a:t>
            </a:r>
          </a:p>
        </p:txBody>
      </p:sp>
      <p:sp>
        <p:nvSpPr>
          <p:cNvPr id="5" name="Rechthoek 4"/>
          <p:cNvSpPr/>
          <p:nvPr/>
        </p:nvSpPr>
        <p:spPr>
          <a:xfrm>
            <a:off x="107504" y="4371950"/>
            <a:ext cx="2016224" cy="7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8875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Terreinafwerking Zuiderduin</a:t>
            </a:r>
          </a:p>
        </p:txBody>
      </p:sp>
      <p:pic>
        <p:nvPicPr>
          <p:cNvPr id="3" name="Picture 2" descr="Q:\DSO\GO\GO\H&amp;P\4G Kustzone - DUIN\Communicatie 4G-08\Foto's en  kaarten\Luchtfoto's september 2017\_28A22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-452586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777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3" name="Picture 2" descr="Q:\DSO\GO\GO\H&amp;P\4G Kustzone - DUIN\Communicatie 4G-08\Foto's en  kaarten\Luchtfoto's september 2017\_28A22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1460698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73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107504" y="4371950"/>
            <a:ext cx="2016224" cy="7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Content Placeholder 1"/>
          <p:cNvSpPr txBox="1">
            <a:spLocks noGrp="1"/>
          </p:cNvSpPr>
          <p:nvPr>
            <p:ph idx="1"/>
          </p:nvPr>
        </p:nvSpPr>
        <p:spPr>
          <a:xfrm>
            <a:off x="467544" y="1059582"/>
            <a:ext cx="8229600" cy="3463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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276225" algn="l" defTabSz="914400" rtl="0" eaLnBrk="1" latinLnBrk="0" hangingPunct="1">
              <a:spcBef>
                <a:spcPct val="20000"/>
              </a:spcBef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Aanbrengen micro reliëf / duinlandschap (vlek 3)		voorjaar 2018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Aanpassing kabels en leidingen (vlek 3)			voorjaar 2018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Planten helmgras / inzaaien duinlandschap &amp; vallei 	voorjaar 2018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Aanbrengen definitieve verharding / parkeervakken (vlek 3)	zomer / najaar 2018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Planten bomen en grote heesters			plantseizoen 2018 /2019</a:t>
            </a:r>
          </a:p>
          <a:p>
            <a:pPr marL="0" lvl="1" indent="0">
              <a:lnSpc>
                <a:spcPct val="170000"/>
              </a:lnSpc>
              <a:buNone/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</a:pPr>
            <a:endParaRPr lang="nl-NL" sz="16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9582"/>
          </a:xfrm>
        </p:spPr>
        <p:txBody>
          <a:bodyPr>
            <a:normAutofit/>
          </a:bodyPr>
          <a:lstStyle/>
          <a:p>
            <a:r>
              <a:rPr lang="nl-NL" sz="3600" dirty="0"/>
              <a:t>Planning terreinafwerking</a:t>
            </a:r>
          </a:p>
        </p:txBody>
      </p:sp>
    </p:spTree>
    <p:extLst>
      <p:ext uri="{BB962C8B-B14F-4D97-AF65-F5344CB8AC3E}">
        <p14:creationId xmlns:p14="http://schemas.microsoft.com/office/powerpoint/2010/main" val="1553546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34" y="-25"/>
            <a:ext cx="7869623" cy="544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-324544" y="4515966"/>
            <a:ext cx="2016224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 rot="4212966">
            <a:off x="5916877" y="2065984"/>
            <a:ext cx="1633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Hoogduinstraat</a:t>
            </a:r>
          </a:p>
        </p:txBody>
      </p:sp>
      <p:sp>
        <p:nvSpPr>
          <p:cNvPr id="7" name="Rechthoek 6"/>
          <p:cNvSpPr/>
          <p:nvPr/>
        </p:nvSpPr>
        <p:spPr>
          <a:xfrm rot="2378148">
            <a:off x="3153430" y="3712919"/>
            <a:ext cx="1492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Duinbosstraat</a:t>
            </a:r>
          </a:p>
        </p:txBody>
      </p:sp>
      <p:sp>
        <p:nvSpPr>
          <p:cNvPr id="9" name="Rechthoek 8"/>
          <p:cNvSpPr/>
          <p:nvPr/>
        </p:nvSpPr>
        <p:spPr>
          <a:xfrm>
            <a:off x="3162598" y="1776006"/>
            <a:ext cx="14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Duintopstraat</a:t>
            </a:r>
          </a:p>
        </p:txBody>
      </p:sp>
      <p:sp>
        <p:nvSpPr>
          <p:cNvPr id="10" name="Rechthoek 9"/>
          <p:cNvSpPr/>
          <p:nvPr/>
        </p:nvSpPr>
        <p:spPr>
          <a:xfrm rot="21423422">
            <a:off x="5444275" y="3911500"/>
            <a:ext cx="1975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Benedenduinstraat</a:t>
            </a:r>
          </a:p>
        </p:txBody>
      </p:sp>
    </p:spTree>
    <p:extLst>
      <p:ext uri="{BB962C8B-B14F-4D97-AF65-F5344CB8AC3E}">
        <p14:creationId xmlns:p14="http://schemas.microsoft.com/office/powerpoint/2010/main" val="746515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107504" y="4371950"/>
            <a:ext cx="2016224" cy="7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Content Placeholder 1"/>
          <p:cNvSpPr txBox="1">
            <a:spLocks noGrp="1"/>
          </p:cNvSpPr>
          <p:nvPr>
            <p:ph idx="1"/>
          </p:nvPr>
        </p:nvSpPr>
        <p:spPr>
          <a:xfrm>
            <a:off x="467544" y="1059582"/>
            <a:ext cx="8229600" cy="3463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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276225" algn="l" defTabSz="914400" rtl="0" eaLnBrk="1" latinLnBrk="0" hangingPunct="1">
              <a:spcBef>
                <a:spcPct val="20000"/>
              </a:spcBef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70000"/>
              </a:lnSpc>
              <a:defRPr/>
            </a:pPr>
            <a:r>
              <a:rPr lang="nl-NL" sz="1600" dirty="0"/>
              <a:t>Dit voorjaar beheerschouw uitgevoerd met o.a. ontwerpers en adviseur Heem. Uitkomsten:</a:t>
            </a:r>
          </a:p>
          <a:p>
            <a:pPr lvl="2">
              <a:lnSpc>
                <a:spcPct val="170000"/>
              </a:lnSpc>
              <a:defRPr/>
            </a:pPr>
            <a:r>
              <a:rPr lang="nl-NL" sz="1400" dirty="0"/>
              <a:t>Beplanting ontwikkelt zich in algemeenheid goed -&gt; periodiek blijven monitoren  / schouwen;</a:t>
            </a:r>
          </a:p>
          <a:p>
            <a:pPr lvl="2">
              <a:lnSpc>
                <a:spcPct val="170000"/>
              </a:lnSpc>
              <a:defRPr/>
            </a:pPr>
            <a:r>
              <a:rPr lang="nl-NL" sz="1400" dirty="0"/>
              <a:t>Maatregelen ter voorkoming afspoeling steile duinen monitoren -&gt; wordt gedeeltelijk aangepast;</a:t>
            </a:r>
          </a:p>
          <a:p>
            <a:pPr lvl="2">
              <a:lnSpc>
                <a:spcPct val="170000"/>
              </a:lnSpc>
              <a:defRPr/>
            </a:pPr>
            <a:r>
              <a:rPr lang="nl-NL" sz="1400" dirty="0"/>
              <a:t>Niet overal goede helmgras toegepast -&gt; wordt aangepast;</a:t>
            </a:r>
          </a:p>
          <a:p>
            <a:pPr lvl="2">
              <a:lnSpc>
                <a:spcPct val="170000"/>
              </a:lnSpc>
              <a:defRPr/>
            </a:pPr>
            <a:r>
              <a:rPr lang="nl-NL" sz="1400" dirty="0"/>
              <a:t>Erfgrenzen / afspraken koopovereenkomst worden netjes aangehouden / nagekomen. Paar specifieke situaties worden nog nader bekeken.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Gemeente heeft groenbeheer voor twee jaar ondergebracht bij groenaannemer.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Opstellen beheerplan voor langere termijn in overleg met o.a. bestuur Bewonersvereniging.</a:t>
            </a:r>
          </a:p>
          <a:p>
            <a:pPr marL="444500" lvl="2" indent="0">
              <a:lnSpc>
                <a:spcPct val="170000"/>
              </a:lnSpc>
              <a:buNone/>
              <a:defRPr/>
            </a:pPr>
            <a:endParaRPr lang="nl-NL" sz="1400" dirty="0"/>
          </a:p>
          <a:p>
            <a:pPr lvl="2">
              <a:lnSpc>
                <a:spcPct val="170000"/>
              </a:lnSpc>
              <a:defRPr/>
            </a:pPr>
            <a:endParaRPr lang="nl-NL" sz="14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</a:pPr>
            <a:endParaRPr lang="nl-NL" sz="16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9582"/>
          </a:xfrm>
        </p:spPr>
        <p:txBody>
          <a:bodyPr>
            <a:normAutofit/>
          </a:bodyPr>
          <a:lstStyle/>
          <a:p>
            <a:r>
              <a:rPr lang="nl-NL" sz="3600" dirty="0"/>
              <a:t>Groen / beheer</a:t>
            </a:r>
          </a:p>
        </p:txBody>
      </p:sp>
    </p:spTree>
    <p:extLst>
      <p:ext uri="{BB962C8B-B14F-4D97-AF65-F5344CB8AC3E}">
        <p14:creationId xmlns:p14="http://schemas.microsoft.com/office/powerpoint/2010/main" val="1553546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Beoogde locatie basisscholen</a:t>
            </a:r>
          </a:p>
        </p:txBody>
      </p:sp>
      <p:sp>
        <p:nvSpPr>
          <p:cNvPr id="5" name="Rechthoek 4"/>
          <p:cNvSpPr/>
          <p:nvPr/>
        </p:nvSpPr>
        <p:spPr>
          <a:xfrm>
            <a:off x="107504" y="4371950"/>
            <a:ext cx="2016224" cy="7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/>
          <p:cNvSpPr/>
          <p:nvPr/>
        </p:nvSpPr>
        <p:spPr>
          <a:xfrm>
            <a:off x="2267744" y="2779157"/>
            <a:ext cx="2340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Zeeraket &amp; Duinvlinder</a:t>
            </a:r>
          </a:p>
        </p:txBody>
      </p:sp>
    </p:spTree>
    <p:extLst>
      <p:ext uri="{BB962C8B-B14F-4D97-AF65-F5344CB8AC3E}">
        <p14:creationId xmlns:p14="http://schemas.microsoft.com/office/powerpoint/2010/main" val="11074353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25" y="0"/>
            <a:ext cx="10932347" cy="530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al 4"/>
          <p:cNvSpPr/>
          <p:nvPr/>
        </p:nvSpPr>
        <p:spPr>
          <a:xfrm>
            <a:off x="6948264" y="1965722"/>
            <a:ext cx="663575" cy="431800"/>
          </a:xfrm>
          <a:prstGeom prst="ellipse">
            <a:avLst/>
          </a:prstGeom>
          <a:noFill/>
          <a:ln w="47625">
            <a:solidFill>
              <a:srgbClr val="3B4F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6" name="Ovaal 5"/>
          <p:cNvSpPr/>
          <p:nvPr/>
        </p:nvSpPr>
        <p:spPr>
          <a:xfrm>
            <a:off x="4499992" y="2181622"/>
            <a:ext cx="414337" cy="431800"/>
          </a:xfrm>
          <a:prstGeom prst="ellipse">
            <a:avLst/>
          </a:prstGeom>
          <a:noFill/>
          <a:ln w="47625">
            <a:solidFill>
              <a:srgbClr val="3B4F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71694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1" y="0"/>
            <a:ext cx="10002351" cy="5173630"/>
            <a:chOff x="-58881" y="-1015669"/>
            <a:chExt cx="10949633" cy="615916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881" y="-1015669"/>
              <a:ext cx="10949633" cy="6159169"/>
            </a:xfrm>
            <a:prstGeom prst="rect">
              <a:avLst/>
            </a:prstGeom>
          </p:spPr>
        </p:pic>
        <p:sp>
          <p:nvSpPr>
            <p:cNvPr id="19" name="Pentagon 18"/>
            <p:cNvSpPr/>
            <p:nvPr/>
          </p:nvSpPr>
          <p:spPr>
            <a:xfrm>
              <a:off x="1518781" y="4743087"/>
              <a:ext cx="532939" cy="216024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A6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-33867" y="2788356"/>
              <a:ext cx="4696178" cy="1299679"/>
            </a:xfrm>
            <a:custGeom>
              <a:avLst/>
              <a:gdLst>
                <a:gd name="connsiteX0" fmla="*/ 0 w 4696178"/>
                <a:gd name="connsiteY0" fmla="*/ 1298222 h 1299679"/>
                <a:gd name="connsiteX1" fmla="*/ 970845 w 4696178"/>
                <a:gd name="connsiteY1" fmla="*/ 1264355 h 1299679"/>
                <a:gd name="connsiteX2" fmla="*/ 1975556 w 4696178"/>
                <a:gd name="connsiteY2" fmla="*/ 1061155 h 1299679"/>
                <a:gd name="connsiteX3" fmla="*/ 3206045 w 4696178"/>
                <a:gd name="connsiteY3" fmla="*/ 699911 h 1299679"/>
                <a:gd name="connsiteX4" fmla="*/ 4267200 w 4696178"/>
                <a:gd name="connsiteY4" fmla="*/ 237066 h 1299679"/>
                <a:gd name="connsiteX5" fmla="*/ 4696178 w 4696178"/>
                <a:gd name="connsiteY5" fmla="*/ 0 h 129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6178" h="1299679">
                  <a:moveTo>
                    <a:pt x="0" y="1298222"/>
                  </a:moveTo>
                  <a:cubicBezTo>
                    <a:pt x="320793" y="1301044"/>
                    <a:pt x="641586" y="1303866"/>
                    <a:pt x="970845" y="1264355"/>
                  </a:cubicBezTo>
                  <a:cubicBezTo>
                    <a:pt x="1300104" y="1224844"/>
                    <a:pt x="1603023" y="1155229"/>
                    <a:pt x="1975556" y="1061155"/>
                  </a:cubicBezTo>
                  <a:cubicBezTo>
                    <a:pt x="2348089" y="967081"/>
                    <a:pt x="2824104" y="837259"/>
                    <a:pt x="3206045" y="699911"/>
                  </a:cubicBezTo>
                  <a:cubicBezTo>
                    <a:pt x="3587986" y="562563"/>
                    <a:pt x="4018845" y="353718"/>
                    <a:pt x="4267200" y="237066"/>
                  </a:cubicBezTo>
                  <a:cubicBezTo>
                    <a:pt x="4515555" y="120414"/>
                    <a:pt x="4619037" y="47037"/>
                    <a:pt x="4696178" y="0"/>
                  </a:cubicBezTo>
                </a:path>
              </a:pathLst>
            </a:custGeom>
            <a:noFill/>
            <a:ln w="9525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12700">
                  <a:solidFill>
                    <a:schemeClr val="tx1"/>
                  </a:solidFill>
                  <a:prstDash val="sysDash"/>
                </a:ln>
              </a:endParaRPr>
            </a:p>
          </p:txBody>
        </p:sp>
      </p:grpSp>
      <p:sp>
        <p:nvSpPr>
          <p:cNvPr id="4" name="Rechthoek 3"/>
          <p:cNvSpPr/>
          <p:nvPr/>
        </p:nvSpPr>
        <p:spPr>
          <a:xfrm>
            <a:off x="22848" y="2125150"/>
            <a:ext cx="5629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Buitendijkse ontwikkelingen Kustzone Poort / DUIN</a:t>
            </a:r>
          </a:p>
          <a:p>
            <a:r>
              <a:rPr lang="nl-NL" dirty="0">
                <a:solidFill>
                  <a:schemeClr val="bg1"/>
                </a:solidFill>
              </a:rPr>
              <a:t>17 mei 2018</a:t>
            </a:r>
          </a:p>
          <a:p>
            <a:r>
              <a:rPr lang="nl-NL" dirty="0">
                <a:solidFill>
                  <a:schemeClr val="bg1"/>
                </a:solidFill>
              </a:rPr>
              <a:t>Ernst-Jan Giethoorn – Gemeente Almere</a:t>
            </a:r>
          </a:p>
        </p:txBody>
      </p:sp>
    </p:spTree>
    <p:extLst>
      <p:ext uri="{BB962C8B-B14F-4D97-AF65-F5344CB8AC3E}">
        <p14:creationId xmlns:p14="http://schemas.microsoft.com/office/powerpoint/2010/main" val="3071864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2546"/>
            <a:ext cx="9340323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215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Evenementenstrand </a:t>
            </a:r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Rechthoek 1"/>
          <p:cNvSpPr/>
          <p:nvPr/>
        </p:nvSpPr>
        <p:spPr>
          <a:xfrm>
            <a:off x="107504" y="4371950"/>
            <a:ext cx="2016224" cy="7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6789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/>
          </a:p>
        </p:txBody>
      </p:sp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 altLang="nl-NL"/>
          </a:p>
        </p:txBody>
      </p:sp>
      <p:pic>
        <p:nvPicPr>
          <p:cNvPr id="7172" name="Picture 4" descr="Afbeeldingsresultaat voor festival zand almer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4800" y="4763"/>
            <a:ext cx="12206288" cy="515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399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0563"/>
            <a:ext cx="9151938" cy="766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al 9"/>
          <p:cNvSpPr/>
          <p:nvPr/>
        </p:nvSpPr>
        <p:spPr>
          <a:xfrm rot="19530769">
            <a:off x="3103563" y="1847850"/>
            <a:ext cx="2859087" cy="974725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1" name="Tekstvak 2"/>
          <p:cNvSpPr txBox="1">
            <a:spLocks noChangeArrowheads="1"/>
          </p:cNvSpPr>
          <p:nvPr/>
        </p:nvSpPr>
        <p:spPr bwMode="auto">
          <a:xfrm rot="19440617">
            <a:off x="3479800" y="2184400"/>
            <a:ext cx="1870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 sz="2000" dirty="0">
                <a:solidFill>
                  <a:srgbClr val="FF0000"/>
                </a:solidFill>
              </a:rPr>
              <a:t>Huidige locatie</a:t>
            </a:r>
          </a:p>
        </p:txBody>
      </p:sp>
    </p:spTree>
    <p:extLst>
      <p:ext uri="{BB962C8B-B14F-4D97-AF65-F5344CB8AC3E}">
        <p14:creationId xmlns:p14="http://schemas.microsoft.com/office/powerpoint/2010/main" val="2902962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674688"/>
            <a:ext cx="9151938" cy="766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al 5"/>
          <p:cNvSpPr/>
          <p:nvPr/>
        </p:nvSpPr>
        <p:spPr>
          <a:xfrm rot="2537750">
            <a:off x="5810250" y="1108075"/>
            <a:ext cx="3116263" cy="1079500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7" name="Tekstvak 3"/>
          <p:cNvSpPr txBox="1">
            <a:spLocks noChangeArrowheads="1"/>
          </p:cNvSpPr>
          <p:nvPr/>
        </p:nvSpPr>
        <p:spPr bwMode="auto">
          <a:xfrm rot="2728763">
            <a:off x="6390481" y="1416844"/>
            <a:ext cx="1855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 sz="2000">
                <a:solidFill>
                  <a:srgbClr val="FF0000"/>
                </a:solidFill>
              </a:rPr>
              <a:t>Nieuwe locatie</a:t>
            </a:r>
          </a:p>
        </p:txBody>
      </p:sp>
    </p:spTree>
    <p:extLst>
      <p:ext uri="{BB962C8B-B14F-4D97-AF65-F5344CB8AC3E}">
        <p14:creationId xmlns:p14="http://schemas.microsoft.com/office/powerpoint/2010/main" val="2797900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57200" y="-113083"/>
            <a:ext cx="8229600" cy="346303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-1244674"/>
            <a:ext cx="9144000" cy="627534"/>
          </a:xfrm>
        </p:spPr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4674"/>
            <a:ext cx="925195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al 5"/>
          <p:cNvSpPr/>
          <p:nvPr/>
        </p:nvSpPr>
        <p:spPr>
          <a:xfrm rot="1740256">
            <a:off x="3803650" y="1773164"/>
            <a:ext cx="2016125" cy="762000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7" name="Ovaal 6"/>
          <p:cNvSpPr/>
          <p:nvPr/>
        </p:nvSpPr>
        <p:spPr>
          <a:xfrm rot="20661347">
            <a:off x="-9525" y="3486076"/>
            <a:ext cx="6461125" cy="86836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8" name="Tekstvak 7"/>
          <p:cNvSpPr txBox="1">
            <a:spLocks noChangeArrowheads="1"/>
          </p:cNvSpPr>
          <p:nvPr/>
        </p:nvSpPr>
        <p:spPr bwMode="auto">
          <a:xfrm rot="2231584">
            <a:off x="3962400" y="1970014"/>
            <a:ext cx="1698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>
                <a:solidFill>
                  <a:srgbClr val="FF0000"/>
                </a:solidFill>
              </a:rPr>
              <a:t>Huidige locatie</a:t>
            </a:r>
          </a:p>
        </p:txBody>
      </p:sp>
      <p:sp>
        <p:nvSpPr>
          <p:cNvPr id="9" name="Tekstvak 8"/>
          <p:cNvSpPr txBox="1">
            <a:spLocks noChangeArrowheads="1"/>
          </p:cNvSpPr>
          <p:nvPr/>
        </p:nvSpPr>
        <p:spPr bwMode="auto">
          <a:xfrm rot="20574664">
            <a:off x="2293938" y="3721026"/>
            <a:ext cx="185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 sz="2000">
                <a:solidFill>
                  <a:srgbClr val="FF0000"/>
                </a:solidFill>
              </a:rPr>
              <a:t>Nieuwe locatie</a:t>
            </a:r>
          </a:p>
        </p:txBody>
      </p:sp>
    </p:spTree>
    <p:extLst>
      <p:ext uri="{BB962C8B-B14F-4D97-AF65-F5344CB8AC3E}">
        <p14:creationId xmlns:p14="http://schemas.microsoft.com/office/powerpoint/2010/main" val="2066934908"/>
      </p:ext>
    </p:extLst>
  </p:cSld>
  <p:clrMapOvr>
    <a:masterClrMapping/>
  </p:clrMapOvr>
</p:sld>
</file>

<file path=ppt/theme/theme1.xml><?xml version="1.0" encoding="utf-8"?>
<a:theme xmlns:a="http://schemas.openxmlformats.org/drawingml/2006/main" name="LINK2">
  <a:themeElements>
    <a:clrScheme name="Linkeroever1">
      <a:dk1>
        <a:srgbClr val="356C81"/>
      </a:dk1>
      <a:lt1>
        <a:srgbClr val="FFFFFF"/>
      </a:lt1>
      <a:dk2>
        <a:srgbClr val="1F497D"/>
      </a:dk2>
      <a:lt2>
        <a:srgbClr val="EEECE1"/>
      </a:lt2>
      <a:accent1>
        <a:srgbClr val="00B0F0"/>
      </a:accent1>
      <a:accent2>
        <a:srgbClr val="E6AD23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9984</TotalTime>
  <Words>362</Words>
  <Application>Microsoft Office PowerPoint</Application>
  <PresentationFormat>Diavoorstelling (16:9)</PresentationFormat>
  <Paragraphs>87</Paragraphs>
  <Slides>38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2" baseType="lpstr">
      <vt:lpstr>Arial</vt:lpstr>
      <vt:lpstr>Calibri</vt:lpstr>
      <vt:lpstr>Wingdings</vt:lpstr>
      <vt:lpstr>LINK2</vt:lpstr>
      <vt:lpstr>PowerPoint-presentatie</vt:lpstr>
      <vt:lpstr>PowerPoint-presentatie</vt:lpstr>
      <vt:lpstr>PowerPoint-presentatie</vt:lpstr>
      <vt:lpstr>PowerPoint-presentatie</vt:lpstr>
      <vt:lpstr>Evenementenstrand </vt:lpstr>
      <vt:lpstr>PowerPoint-presentatie</vt:lpstr>
      <vt:lpstr>PowerPoint-presentatie</vt:lpstr>
      <vt:lpstr>PowerPoint-presentatie</vt:lpstr>
      <vt:lpstr>PowerPoint-presentatie</vt:lpstr>
      <vt:lpstr>PowerPoint-presentatie</vt:lpstr>
      <vt:lpstr>Nieuw evenementenstrand</vt:lpstr>
      <vt:lpstr>Planning nieuw evenementenstrand</vt:lpstr>
      <vt:lpstr>Almeerderstrand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Opwaarderen Almeerderstrand</vt:lpstr>
      <vt:lpstr>Meerstrand</vt:lpstr>
      <vt:lpstr>PowerPoint-presentatie</vt:lpstr>
      <vt:lpstr>PowerPoint-presentatie</vt:lpstr>
      <vt:lpstr>PowerPoint-presentatie</vt:lpstr>
      <vt:lpstr>PowerPoint-presentatie</vt:lpstr>
      <vt:lpstr>Ontwikkeling Meerstrand</vt:lpstr>
      <vt:lpstr>PowerPoint-presentatie</vt:lpstr>
      <vt:lpstr>Zuiderduin</vt:lpstr>
      <vt:lpstr>Terreinafwerking Zuiderduin</vt:lpstr>
      <vt:lpstr>PowerPoint-presentatie</vt:lpstr>
      <vt:lpstr>Planning terreinafwerking</vt:lpstr>
      <vt:lpstr>PowerPoint-presentatie</vt:lpstr>
      <vt:lpstr>Groen / beheer</vt:lpstr>
      <vt:lpstr>Beoogde locatie basisscholen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it or lose it</dc:title>
  <dc:creator>Maarten</dc:creator>
  <cp:lastModifiedBy>Maaike Vergouw</cp:lastModifiedBy>
  <cp:revision>363</cp:revision>
  <cp:lastPrinted>2017-06-12T09:56:49Z</cp:lastPrinted>
  <dcterms:created xsi:type="dcterms:W3CDTF">2017-04-09T08:10:56Z</dcterms:created>
  <dcterms:modified xsi:type="dcterms:W3CDTF">2018-05-18T08:54:22Z</dcterms:modified>
</cp:coreProperties>
</file>