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8" r:id="rId2"/>
    <p:sldId id="280" r:id="rId3"/>
    <p:sldId id="260" r:id="rId4"/>
    <p:sldId id="270" r:id="rId5"/>
    <p:sldId id="279" r:id="rId6"/>
    <p:sldId id="262" r:id="rId7"/>
    <p:sldId id="263" r:id="rId8"/>
    <p:sldId id="274" r:id="rId9"/>
    <p:sldId id="281" r:id="rId10"/>
    <p:sldId id="282" r:id="rId11"/>
    <p:sldId id="283" r:id="rId12"/>
    <p:sldId id="266" r:id="rId13"/>
    <p:sldId id="267" r:id="rId14"/>
    <p:sldId id="284" r:id="rId15"/>
    <p:sldId id="268" r:id="rId16"/>
    <p:sldId id="285" r:id="rId17"/>
    <p:sldId id="287" r:id="rId18"/>
    <p:sldId id="286" r:id="rId19"/>
    <p:sldId id="271" r:id="rId20"/>
    <p:sldId id="289" r:id="rId21"/>
    <p:sldId id="272" r:id="rId22"/>
    <p:sldId id="288" r:id="rId23"/>
    <p:sldId id="273" r:id="rId24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229"/>
    <a:srgbClr val="009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0" autoAdjust="0"/>
  </p:normalViewPr>
  <p:slideViewPr>
    <p:cSldViewPr>
      <p:cViewPr varScale="1">
        <p:scale>
          <a:sx n="105" d="100"/>
          <a:sy n="105" d="100"/>
        </p:scale>
        <p:origin x="22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B8E73-E410-404A-AC27-9D25D53FA916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DD420-1C40-428F-8212-E4E7FF8125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12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D420-1C40-428F-8212-E4E7FF81255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08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D420-1C40-428F-8212-E4E7FF81255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08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D420-1C40-428F-8212-E4E7FF81255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23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D420-1C40-428F-8212-E4E7FF81255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23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CDF2-3975-4205-9BF2-4A9C40DAA283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C4F8CD17-CF2D-4F80-95B8-04D210C5DD12}"/>
              </a:ext>
            </a:extLst>
          </p:cNvPr>
          <p:cNvSpPr/>
          <p:nvPr userDrawn="1"/>
        </p:nvSpPr>
        <p:spPr>
          <a:xfrm>
            <a:off x="0" y="0"/>
            <a:ext cx="9180512" cy="86110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12C6C23C-1CC3-4202-8F80-99878803444E}"/>
              </a:ext>
            </a:extLst>
          </p:cNvPr>
          <p:cNvSpPr/>
          <p:nvPr userDrawn="1"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118D0D1E-620F-4E89-8280-07AAD5948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7433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6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7FB47F5-2DD5-446E-9E8B-5BC098A903C2}"/>
              </a:ext>
            </a:extLst>
          </p:cNvPr>
          <p:cNvSpPr/>
          <p:nvPr userDrawn="1"/>
        </p:nvSpPr>
        <p:spPr>
          <a:xfrm>
            <a:off x="0" y="0"/>
            <a:ext cx="9144000" cy="693374"/>
          </a:xfrm>
          <a:custGeom>
            <a:avLst/>
            <a:gdLst>
              <a:gd name="connsiteX0" fmla="*/ 0 w 9144000"/>
              <a:gd name="connsiteY0" fmla="*/ 0 h 1027511"/>
              <a:gd name="connsiteX1" fmla="*/ 9144000 w 9144000"/>
              <a:gd name="connsiteY1" fmla="*/ 0 h 1027511"/>
              <a:gd name="connsiteX2" fmla="*/ 9144000 w 9144000"/>
              <a:gd name="connsiteY2" fmla="*/ 1027511 h 1027511"/>
              <a:gd name="connsiteX3" fmla="*/ 0 w 9144000"/>
              <a:gd name="connsiteY3" fmla="*/ 1027511 h 1027511"/>
              <a:gd name="connsiteX4" fmla="*/ 0 w 9144000"/>
              <a:gd name="connsiteY4" fmla="*/ 0 h 1027511"/>
              <a:gd name="connsiteX0" fmla="*/ 0 w 9144000"/>
              <a:gd name="connsiteY0" fmla="*/ 0 h 1079026"/>
              <a:gd name="connsiteX1" fmla="*/ 9144000 w 9144000"/>
              <a:gd name="connsiteY1" fmla="*/ 0 h 1079026"/>
              <a:gd name="connsiteX2" fmla="*/ 9144000 w 9144000"/>
              <a:gd name="connsiteY2" fmla="*/ 1027511 h 1079026"/>
              <a:gd name="connsiteX3" fmla="*/ 0 w 9144000"/>
              <a:gd name="connsiteY3" fmla="*/ 1027511 h 1079026"/>
              <a:gd name="connsiteX4" fmla="*/ 0 w 9144000"/>
              <a:gd name="connsiteY4" fmla="*/ 0 h 1079026"/>
              <a:gd name="connsiteX0" fmla="*/ 0 w 9144000"/>
              <a:gd name="connsiteY0" fmla="*/ 0 h 1056772"/>
              <a:gd name="connsiteX1" fmla="*/ 9144000 w 9144000"/>
              <a:gd name="connsiteY1" fmla="*/ 0 h 1056772"/>
              <a:gd name="connsiteX2" fmla="*/ 9144000 w 9144000"/>
              <a:gd name="connsiteY2" fmla="*/ 1027511 h 1056772"/>
              <a:gd name="connsiteX3" fmla="*/ 0 w 9144000"/>
              <a:gd name="connsiteY3" fmla="*/ 1027511 h 1056772"/>
              <a:gd name="connsiteX4" fmla="*/ 0 w 9144000"/>
              <a:gd name="connsiteY4" fmla="*/ 0 h 1056772"/>
              <a:gd name="connsiteX0" fmla="*/ 0 w 9144000"/>
              <a:gd name="connsiteY0" fmla="*/ 0 h 1027511"/>
              <a:gd name="connsiteX1" fmla="*/ 9144000 w 9144000"/>
              <a:gd name="connsiteY1" fmla="*/ 0 h 1027511"/>
              <a:gd name="connsiteX2" fmla="*/ 9144000 w 9144000"/>
              <a:gd name="connsiteY2" fmla="*/ 1027511 h 1027511"/>
              <a:gd name="connsiteX3" fmla="*/ 0 w 9144000"/>
              <a:gd name="connsiteY3" fmla="*/ 1027511 h 1027511"/>
              <a:gd name="connsiteX4" fmla="*/ 0 w 9144000"/>
              <a:gd name="connsiteY4" fmla="*/ 0 h 1027511"/>
              <a:gd name="connsiteX0" fmla="*/ 0 w 9144000"/>
              <a:gd name="connsiteY0" fmla="*/ 0 h 1092312"/>
              <a:gd name="connsiteX1" fmla="*/ 9144000 w 9144000"/>
              <a:gd name="connsiteY1" fmla="*/ 0 h 1092312"/>
              <a:gd name="connsiteX2" fmla="*/ 9144000 w 9144000"/>
              <a:gd name="connsiteY2" fmla="*/ 1027511 h 1092312"/>
              <a:gd name="connsiteX3" fmla="*/ 0 w 9144000"/>
              <a:gd name="connsiteY3" fmla="*/ 1027511 h 1092312"/>
              <a:gd name="connsiteX4" fmla="*/ 0 w 9144000"/>
              <a:gd name="connsiteY4" fmla="*/ 0 h 1092312"/>
              <a:gd name="connsiteX0" fmla="*/ 0 w 9144000"/>
              <a:gd name="connsiteY0" fmla="*/ 0 h 1077650"/>
              <a:gd name="connsiteX1" fmla="*/ 9144000 w 9144000"/>
              <a:gd name="connsiteY1" fmla="*/ 0 h 1077650"/>
              <a:gd name="connsiteX2" fmla="*/ 9144000 w 9144000"/>
              <a:gd name="connsiteY2" fmla="*/ 1027511 h 1077650"/>
              <a:gd name="connsiteX3" fmla="*/ 0 w 9144000"/>
              <a:gd name="connsiteY3" fmla="*/ 1027511 h 1077650"/>
              <a:gd name="connsiteX4" fmla="*/ 0 w 9144000"/>
              <a:gd name="connsiteY4" fmla="*/ 0 h 1077650"/>
              <a:gd name="connsiteX0" fmla="*/ 0 w 9144000"/>
              <a:gd name="connsiteY0" fmla="*/ 0 h 1083622"/>
              <a:gd name="connsiteX1" fmla="*/ 9144000 w 9144000"/>
              <a:gd name="connsiteY1" fmla="*/ 0 h 1083622"/>
              <a:gd name="connsiteX2" fmla="*/ 9144000 w 9144000"/>
              <a:gd name="connsiteY2" fmla="*/ 1027511 h 1083622"/>
              <a:gd name="connsiteX3" fmla="*/ 0 w 9144000"/>
              <a:gd name="connsiteY3" fmla="*/ 1027511 h 1083622"/>
              <a:gd name="connsiteX4" fmla="*/ 0 w 9144000"/>
              <a:gd name="connsiteY4" fmla="*/ 0 h 108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083622">
                <a:moveTo>
                  <a:pt x="0" y="0"/>
                </a:moveTo>
                <a:lnTo>
                  <a:pt x="9144000" y="0"/>
                </a:lnTo>
                <a:lnTo>
                  <a:pt x="9144000" y="1027511"/>
                </a:lnTo>
                <a:cubicBezTo>
                  <a:pt x="7731617" y="786016"/>
                  <a:pt x="1702158" y="1233994"/>
                  <a:pt x="0" y="1027511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108" y="-9852"/>
            <a:ext cx="8229600" cy="63738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CDF2-3975-4205-9BF2-4A9C40DAA283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A3602E3-ABE5-4AF0-9888-3BE80470AD2D}"/>
              </a:ext>
            </a:extLst>
          </p:cNvPr>
          <p:cNvSpPr/>
          <p:nvPr userDrawn="1"/>
        </p:nvSpPr>
        <p:spPr>
          <a:xfrm>
            <a:off x="-8092" y="4747438"/>
            <a:ext cx="9144000" cy="396062"/>
          </a:xfrm>
          <a:custGeom>
            <a:avLst/>
            <a:gdLst>
              <a:gd name="connsiteX0" fmla="*/ 0 w 9144000"/>
              <a:gd name="connsiteY0" fmla="*/ 0 h 430162"/>
              <a:gd name="connsiteX1" fmla="*/ 9144000 w 9144000"/>
              <a:gd name="connsiteY1" fmla="*/ 0 h 430162"/>
              <a:gd name="connsiteX2" fmla="*/ 9144000 w 9144000"/>
              <a:gd name="connsiteY2" fmla="*/ 430162 h 430162"/>
              <a:gd name="connsiteX3" fmla="*/ 0 w 9144000"/>
              <a:gd name="connsiteY3" fmla="*/ 430162 h 430162"/>
              <a:gd name="connsiteX4" fmla="*/ 0 w 9144000"/>
              <a:gd name="connsiteY4" fmla="*/ 0 h 430162"/>
              <a:gd name="connsiteX0" fmla="*/ 0 w 9144000"/>
              <a:gd name="connsiteY0" fmla="*/ 0 h 430162"/>
              <a:gd name="connsiteX1" fmla="*/ 9144000 w 9144000"/>
              <a:gd name="connsiteY1" fmla="*/ 0 h 430162"/>
              <a:gd name="connsiteX2" fmla="*/ 9144000 w 9144000"/>
              <a:gd name="connsiteY2" fmla="*/ 430162 h 430162"/>
              <a:gd name="connsiteX3" fmla="*/ 0 w 9144000"/>
              <a:gd name="connsiteY3" fmla="*/ 430162 h 430162"/>
              <a:gd name="connsiteX4" fmla="*/ 0 w 9144000"/>
              <a:gd name="connsiteY4" fmla="*/ 0 h 430162"/>
              <a:gd name="connsiteX0" fmla="*/ 0 w 9144000"/>
              <a:gd name="connsiteY0" fmla="*/ 40186 h 470348"/>
              <a:gd name="connsiteX1" fmla="*/ 9144000 w 9144000"/>
              <a:gd name="connsiteY1" fmla="*/ 40186 h 470348"/>
              <a:gd name="connsiteX2" fmla="*/ 9144000 w 9144000"/>
              <a:gd name="connsiteY2" fmla="*/ 470348 h 470348"/>
              <a:gd name="connsiteX3" fmla="*/ 0 w 9144000"/>
              <a:gd name="connsiteY3" fmla="*/ 470348 h 470348"/>
              <a:gd name="connsiteX4" fmla="*/ 0 w 9144000"/>
              <a:gd name="connsiteY4" fmla="*/ 40186 h 47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470348">
                <a:moveTo>
                  <a:pt x="0" y="40186"/>
                </a:moveTo>
                <a:cubicBezTo>
                  <a:pt x="3324895" y="214050"/>
                  <a:pt x="7673662" y="-107921"/>
                  <a:pt x="9144000" y="40186"/>
                </a:cubicBezTo>
                <a:lnTo>
                  <a:pt x="9144000" y="470348"/>
                </a:lnTo>
                <a:lnTo>
                  <a:pt x="0" y="470348"/>
                </a:lnTo>
                <a:lnTo>
                  <a:pt x="0" y="40186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799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108" y="-9852"/>
            <a:ext cx="8229600" cy="63738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CDF2-3975-4205-9BF2-4A9C40DAA283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2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CDF2-3975-4205-9BF2-4A9C40DAA283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69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CDF2-3975-4205-9BF2-4A9C40DAA283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446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CDF2-3975-4205-9BF2-4A9C40DAA283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4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93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spcBef>
          <a:spcPct val="20000"/>
        </a:spcBef>
        <a:buClr>
          <a:schemeClr val="accent1"/>
        </a:buClr>
        <a:buSzPct val="50000"/>
        <a:buFont typeface="Wingdings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276225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ndlab-almere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812626"/>
            <a:ext cx="9330968" cy="6998226"/>
          </a:xfrm>
          <a:prstGeom prst="rect">
            <a:avLst/>
          </a:prstGeom>
        </p:spPr>
      </p:pic>
      <p:sp>
        <p:nvSpPr>
          <p:cNvPr id="6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968" y="-452586"/>
            <a:ext cx="7772400" cy="2088232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chemeClr val="bg1"/>
                </a:solidFill>
              </a:rPr>
              <a:t>Presentatie ALV Zuiderduin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2000" dirty="0">
                <a:solidFill>
                  <a:schemeClr val="bg1"/>
                </a:solidFill>
              </a:rPr>
              <a:t>17 mei 2018 - 19:30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8"/>
          <a:stretch/>
        </p:blipFill>
        <p:spPr>
          <a:xfrm>
            <a:off x="-468560" y="601798"/>
            <a:ext cx="5708277" cy="4274207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852"/>
            <a:ext cx="8499196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Planning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948665"/>
            <a:ext cx="3458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2018-2019: 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Herkennen, testen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nl-NL" dirty="0"/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2020-2022: 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Profileren, versterken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nl-NL" dirty="0"/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i="1" dirty="0"/>
              <a:t>2023-2027: 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i="1" dirty="0"/>
              <a:t>Koers houden</a:t>
            </a:r>
          </a:p>
          <a:p>
            <a:pPr marL="0" lvl="1">
              <a:buClr>
                <a:schemeClr val="accent1"/>
              </a:buClr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5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771549"/>
            <a:ext cx="5349840" cy="4395167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852"/>
            <a:ext cx="8499196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Pilots: www.strandlab-almere.nl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343400" y="1001930"/>
            <a:ext cx="8229600" cy="3529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Locatietheater festival 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Huiskamerconcertfestival 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Artist in Residence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Bijzondere overnachtingen 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Verhalen 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Elementen Natuur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dirty="0"/>
              <a:t>Archeologie licht tour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sz="3100" dirty="0"/>
              <a:t>Tijdelijk(e) bouwwerk(en)</a:t>
            </a:r>
          </a:p>
          <a:p>
            <a:pPr marL="514350" lvl="1" indent="-514350">
              <a:buFont typeface="+mj-lt"/>
              <a:buAutoNum type="arabicPeriod"/>
              <a:defRPr/>
            </a:pPr>
            <a:r>
              <a:rPr lang="en-US" sz="3100" dirty="0" err="1"/>
              <a:t>Waterbeleefcentrum</a:t>
            </a:r>
            <a:endParaRPr lang="en-US" sz="3100" dirty="0"/>
          </a:p>
          <a:p>
            <a:pPr marL="514350" lvl="1" indent="-514350">
              <a:buFont typeface="+mj-lt"/>
              <a:buAutoNum type="arabicPeriod"/>
              <a:defRPr/>
            </a:pPr>
            <a:r>
              <a:rPr lang="nl-NL" sz="3100" dirty="0"/>
              <a:t>Sport, spel en beweging</a:t>
            </a:r>
          </a:p>
          <a:p>
            <a:pPr lvl="1">
              <a:defRPr/>
            </a:pP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92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956642"/>
            <a:ext cx="9180512" cy="6885384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/>
              <a:t>Bestuurders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08DBFAE-A1A2-48C0-AE85-161E70A3C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09526"/>
            <a:ext cx="8424936" cy="3394472"/>
          </a:xfrm>
        </p:spPr>
        <p:txBody>
          <a:bodyPr>
            <a:normAutofit/>
          </a:bodyPr>
          <a:lstStyle/>
          <a:p>
            <a:pPr lvl="1"/>
            <a:r>
              <a:rPr lang="nl-NL" dirty="0">
                <a:solidFill>
                  <a:schemeClr val="bg1"/>
                </a:solidFill>
              </a:rPr>
              <a:t>Bijeenkomst met bestuurders bij Vis à Vis </a:t>
            </a:r>
          </a:p>
          <a:p>
            <a:pPr lvl="2"/>
            <a:r>
              <a:rPr lang="nl-NL" dirty="0">
                <a:solidFill>
                  <a:schemeClr val="bg1"/>
                </a:solidFill>
              </a:rPr>
              <a:t>Bestuurders van betrokken partijen in het gebied: Metropool Regio Amsterdam Bureau, Amvest , Stichting Stad en Natuur Almere, Den Daas Recreatie , gemeente Almere , Waterschap Zuiderzeeland, Provincie Flevoland, </a:t>
            </a:r>
            <a:r>
              <a:rPr lang="en-US" dirty="0">
                <a:solidFill>
                  <a:schemeClr val="bg1"/>
                </a:solidFill>
              </a:rPr>
              <a:t>Almere City Marketing, </a:t>
            </a:r>
            <a:r>
              <a:rPr lang="nl-NL" dirty="0">
                <a:solidFill>
                  <a:schemeClr val="bg1"/>
                </a:solidFill>
              </a:rPr>
              <a:t>Staatsbosbeheer Flevoland, Vis à Vis, Rijkswaterstaat Midden Nederland </a:t>
            </a:r>
          </a:p>
        </p:txBody>
      </p:sp>
    </p:spTree>
    <p:extLst>
      <p:ext uri="{BB962C8B-B14F-4D97-AF65-F5344CB8AC3E}">
        <p14:creationId xmlns:p14="http://schemas.microsoft.com/office/powerpoint/2010/main" val="33151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1244674"/>
            <a:ext cx="9180512" cy="6885384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/>
              <a:t>Gluren bij de buren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08DBFAE-A1A2-48C0-AE85-161E70A3C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520" y="1334978"/>
            <a:ext cx="8507288" cy="3394472"/>
          </a:xfrm>
        </p:spPr>
        <p:txBody>
          <a:bodyPr>
            <a:normAutofit/>
          </a:bodyPr>
          <a:lstStyle/>
          <a:p>
            <a:pPr lvl="1"/>
            <a:r>
              <a:rPr lang="nl-NL" dirty="0">
                <a:solidFill>
                  <a:schemeClr val="bg1"/>
                </a:solidFill>
              </a:rPr>
              <a:t>Huiskamerfestival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12 </a:t>
            </a:r>
            <a:r>
              <a:rPr lang="en-US" dirty="0" err="1">
                <a:solidFill>
                  <a:schemeClr val="bg1"/>
                </a:solidFill>
              </a:rPr>
              <a:t>huiskamers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36 </a:t>
            </a:r>
            <a:r>
              <a:rPr lang="en-US" dirty="0" err="1">
                <a:solidFill>
                  <a:schemeClr val="bg1"/>
                </a:solidFill>
              </a:rPr>
              <a:t>optredens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Volle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huiskamers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Almeers</a:t>
            </a:r>
            <a:r>
              <a:rPr lang="en-US" dirty="0">
                <a:solidFill>
                  <a:schemeClr val="bg1"/>
                </a:solidFill>
              </a:rPr>
              <a:t> talent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72160"/>
            <a:ext cx="9150440" cy="6100294"/>
          </a:xfr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/>
              <a:t>Watermanagers in de polder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483519"/>
            <a:ext cx="12517388" cy="4536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8" y="504056"/>
            <a:ext cx="9258224" cy="6172150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/>
              <a:t>Werkplek StrandLAB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08DBFAE-A1A2-48C0-AE85-161E70A3C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492" y="3219822"/>
            <a:ext cx="8507288" cy="3394472"/>
          </a:xfrm>
        </p:spPr>
        <p:txBody>
          <a:bodyPr>
            <a:normAutofit/>
          </a:bodyPr>
          <a:lstStyle/>
          <a:p>
            <a:pPr lvl="1"/>
            <a:r>
              <a:rPr lang="nl-NL" dirty="0">
                <a:solidFill>
                  <a:schemeClr val="bg1"/>
                </a:solidFill>
              </a:rPr>
              <a:t>Plaatsing mobiele werkplek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Fysieke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aanwezigheid</a:t>
            </a:r>
            <a:r>
              <a:rPr lang="en-US" dirty="0">
                <a:solidFill>
                  <a:schemeClr val="bg1"/>
                </a:solidFill>
              </a:rPr>
              <a:t> in het </a:t>
            </a:r>
            <a:r>
              <a:rPr lang="en-US" dirty="0" err="1">
                <a:solidFill>
                  <a:schemeClr val="bg1"/>
                </a:solidFill>
              </a:rPr>
              <a:t>gebied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524594"/>
            <a:ext cx="9721080" cy="5904656"/>
          </a:xfr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8" y="134164"/>
            <a:ext cx="8229600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Route Almeerse Dijkkijkers</a:t>
            </a:r>
            <a:br>
              <a:rPr lang="nl-NL" dirty="0"/>
            </a:br>
            <a:r>
              <a:rPr lang="nl-NL" sz="2000" dirty="0"/>
              <a:t>ism Marina Muiderzand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" y="-956642"/>
            <a:ext cx="9144000" cy="6465482"/>
          </a:xfr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8" y="134164"/>
            <a:ext cx="8229600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Route Almeerse Dijkkijkers</a:t>
            </a:r>
            <a:br>
              <a:rPr lang="nl-NL" dirty="0"/>
            </a:br>
            <a:r>
              <a:rPr lang="nl-NL" sz="2000" dirty="0"/>
              <a:t>ism Marina Muiderzand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170765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Voor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Pampus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liggen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33" y="-740618"/>
            <a:ext cx="9372533" cy="5623520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8" y="134164"/>
            <a:ext cx="8229600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Waterbeleefcentrum</a:t>
            </a:r>
            <a:br>
              <a:rPr lang="nl-NL" dirty="0"/>
            </a:br>
            <a:r>
              <a:rPr lang="nl-NL" sz="2000" dirty="0"/>
              <a:t>ism Stad &amp; Natuur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8" y="206172"/>
            <a:ext cx="8229600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Wat te verwachten</a:t>
            </a:r>
            <a:br>
              <a:rPr lang="nl-NL" dirty="0"/>
            </a:br>
            <a:r>
              <a:rPr lang="nl-NL" sz="2000" dirty="0"/>
              <a:t>2018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664" y="1337518"/>
            <a:ext cx="8373616" cy="3394472"/>
          </a:xfrm>
        </p:spPr>
        <p:txBody>
          <a:bodyPr>
            <a:normAutofit fontScale="92500"/>
          </a:bodyPr>
          <a:lstStyle/>
          <a:p>
            <a:r>
              <a:rPr lang="nl-NL" dirty="0"/>
              <a:t>4/7			Awesome Almere Pitchnight x 			Almeerderstrand</a:t>
            </a:r>
          </a:p>
          <a:p>
            <a:r>
              <a:rPr lang="nl-NL" dirty="0"/>
              <a:t>14/7			StrandSafari</a:t>
            </a:r>
          </a:p>
          <a:p>
            <a:r>
              <a:rPr lang="nl-NL" dirty="0"/>
              <a:t>Zomer		Sport en cultuur op het strand, 			vakantie activiteiten elke dinsdag</a:t>
            </a:r>
          </a:p>
          <a:p>
            <a:r>
              <a:rPr lang="nl-NL" dirty="0"/>
              <a:t>14-16/9		Kampeerweekend Urban Campsite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432199"/>
            <a:ext cx="9150440" cy="6100293"/>
          </a:xfrm>
          <a:prstGeom prst="rect">
            <a:avLst/>
          </a:prstGeom>
        </p:spPr>
      </p:pic>
      <p:sp>
        <p:nvSpPr>
          <p:cNvPr id="6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968" y="-596602"/>
            <a:ext cx="7772400" cy="2088232"/>
          </a:xfrm>
        </p:spPr>
        <p:txBody>
          <a:bodyPr>
            <a:normAutofit/>
          </a:bodyPr>
          <a:lstStyle/>
          <a:p>
            <a:pPr algn="l"/>
            <a:br>
              <a:rPr lang="nl-NL" sz="4000" dirty="0">
                <a:solidFill>
                  <a:schemeClr val="bg1"/>
                </a:solidFill>
              </a:rPr>
            </a:br>
            <a:r>
              <a:rPr lang="nl-NL" sz="3200" dirty="0">
                <a:solidFill>
                  <a:schemeClr val="bg1"/>
                </a:solidFill>
              </a:rPr>
              <a:t>StrandLAB Almere</a:t>
            </a: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2000" dirty="0">
                <a:solidFill>
                  <a:schemeClr val="bg1"/>
                </a:solidFill>
              </a:rPr>
              <a:t>Meta van Drunen - Linkeroever</a:t>
            </a:r>
            <a:br>
              <a:rPr lang="nl-NL" sz="4000" dirty="0">
                <a:solidFill>
                  <a:schemeClr val="bg1"/>
                </a:solidFill>
              </a:rPr>
            </a:b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8" y="206172"/>
            <a:ext cx="8229600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Wat te verwachten</a:t>
            </a:r>
            <a:br>
              <a:rPr lang="nl-NL" dirty="0"/>
            </a:br>
            <a:r>
              <a:rPr lang="nl-NL" sz="2000" dirty="0"/>
              <a:t>2019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664" y="1337518"/>
            <a:ext cx="8373616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Lente 			Opening route </a:t>
            </a:r>
            <a:r>
              <a:rPr lang="en-US" dirty="0" err="1"/>
              <a:t>verhalen</a:t>
            </a:r>
            <a:r>
              <a:rPr lang="en-US" dirty="0"/>
              <a:t> op de dijk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Zomer</a:t>
            </a:r>
            <a:r>
              <a:rPr lang="en-US" dirty="0"/>
              <a:t>  		</a:t>
            </a:r>
            <a:r>
              <a:rPr lang="en-US" dirty="0" err="1"/>
              <a:t>Locatiespecifieke</a:t>
            </a:r>
            <a:r>
              <a:rPr lang="en-US" dirty="0"/>
              <a:t> </a:t>
            </a:r>
            <a:r>
              <a:rPr lang="en-US" dirty="0" err="1"/>
              <a:t>strandvoorstelling</a:t>
            </a:r>
            <a:r>
              <a:rPr lang="en-US" dirty="0"/>
              <a:t> – 			</a:t>
            </a:r>
            <a:r>
              <a:rPr lang="en-US" dirty="0" err="1"/>
              <a:t>buitentheaterwerkplaats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Nazomer</a:t>
            </a:r>
            <a:r>
              <a:rPr lang="en-US" dirty="0"/>
              <a:t> 		</a:t>
            </a:r>
            <a:r>
              <a:rPr lang="en-US" dirty="0" err="1"/>
              <a:t>Kampeerweekend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Herfst</a:t>
            </a:r>
            <a:r>
              <a:rPr lang="en-US" dirty="0"/>
              <a:t>/Winter  	Night light run (</a:t>
            </a:r>
            <a:r>
              <a:rPr lang="en-US" dirty="0" err="1"/>
              <a:t>werktitel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45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Poll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08DBFAE-A1A2-48C0-AE85-161E70A3CCAD}"/>
              </a:ext>
            </a:extLst>
          </p:cNvPr>
          <p:cNvSpPr txBox="1">
            <a:spLocks/>
          </p:cNvSpPr>
          <p:nvPr/>
        </p:nvSpPr>
        <p:spPr>
          <a:xfrm>
            <a:off x="469016" y="1275606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Kende u StrandLAB voor deze bijeenkomst? </a:t>
            </a:r>
          </a:p>
          <a:p>
            <a:pPr lvl="1"/>
            <a:r>
              <a:rPr lang="nl-NL" dirty="0"/>
              <a:t>Weet u na deze bijeenkomst wat StrandLAB doet en waarom? </a:t>
            </a:r>
          </a:p>
          <a:p>
            <a:pPr lvl="1"/>
            <a:r>
              <a:rPr lang="nl-NL" dirty="0"/>
              <a:t>Staat u positief tegenover StrandLAB? </a:t>
            </a:r>
          </a:p>
          <a:p>
            <a:pPr lvl="1"/>
            <a:r>
              <a:rPr lang="nl-NL" dirty="0"/>
              <a:t>Zou u de publieksactiviteiten van StrandLAB (dus Huiskamerfestival, Awesome Pitch Night en StrandSafari) aanbevelen aan uw vrienden?</a:t>
            </a:r>
          </a:p>
        </p:txBody>
      </p:sp>
    </p:spTree>
    <p:extLst>
      <p:ext uri="{BB962C8B-B14F-4D97-AF65-F5344CB8AC3E}">
        <p14:creationId xmlns:p14="http://schemas.microsoft.com/office/powerpoint/2010/main" val="39352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Vraag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08DBFAE-A1A2-48C0-AE85-161E70A3CCAD}"/>
              </a:ext>
            </a:extLst>
          </p:cNvPr>
          <p:cNvSpPr txBox="1">
            <a:spLocks/>
          </p:cNvSpPr>
          <p:nvPr/>
        </p:nvSpPr>
        <p:spPr>
          <a:xfrm>
            <a:off x="469016" y="1275606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Suggestie of idee?</a:t>
            </a:r>
          </a:p>
          <a:p>
            <a:pPr lvl="1"/>
            <a:r>
              <a:rPr lang="nl-NL" dirty="0"/>
              <a:t>Doe mee</a:t>
            </a:r>
          </a:p>
          <a:p>
            <a:pPr lvl="1"/>
            <a:r>
              <a:rPr lang="nl-NL" dirty="0">
                <a:hlinkClick r:id="rId3"/>
              </a:rPr>
              <a:t>www.strandlab-almere.nl</a:t>
            </a:r>
            <a:endParaRPr lang="nl-NL" dirty="0"/>
          </a:p>
          <a:p>
            <a:pPr lvl="1"/>
            <a:r>
              <a:rPr lang="nl-NL" dirty="0"/>
              <a:t>meta@linkeroever.nl</a:t>
            </a:r>
          </a:p>
        </p:txBody>
      </p:sp>
    </p:spTree>
    <p:extLst>
      <p:ext uri="{BB962C8B-B14F-4D97-AF65-F5344CB8AC3E}">
        <p14:creationId xmlns:p14="http://schemas.microsoft.com/office/powerpoint/2010/main" val="9430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432199"/>
            <a:ext cx="9150440" cy="6100293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Dankuwel en graag tot...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4"/>
          <a:stretch/>
        </p:blipFill>
        <p:spPr>
          <a:xfrm>
            <a:off x="-3519004" y="483518"/>
            <a:ext cx="9231035" cy="4536504"/>
          </a:xfrm>
          <a:prstGeom prst="rect">
            <a:avLst/>
          </a:prstGeom>
        </p:spPr>
      </p:pic>
      <p:sp>
        <p:nvSpPr>
          <p:cNvPr id="6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55926"/>
            <a:ext cx="3314700" cy="866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968" y="-524594"/>
            <a:ext cx="7772400" cy="2088232"/>
          </a:xfrm>
        </p:spPr>
        <p:txBody>
          <a:bodyPr>
            <a:normAutofit/>
          </a:bodyPr>
          <a:lstStyle/>
          <a:p>
            <a:pPr algn="l"/>
            <a:br>
              <a:rPr lang="nl-NL" sz="4000" dirty="0">
                <a:solidFill>
                  <a:schemeClr val="bg1"/>
                </a:solidFill>
              </a:rPr>
            </a:br>
            <a:r>
              <a:rPr lang="nl-NL" sz="3600" dirty="0">
                <a:solidFill>
                  <a:schemeClr val="bg1"/>
                </a:solidFill>
              </a:rPr>
              <a:t>StrandLAB Almere</a:t>
            </a: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2000" dirty="0">
                <a:solidFill>
                  <a:schemeClr val="bg1"/>
                </a:solidFill>
              </a:rPr>
              <a:t>Culturele broedplaats</a:t>
            </a:r>
            <a:br>
              <a:rPr lang="nl-NL" sz="4000" dirty="0">
                <a:solidFill>
                  <a:schemeClr val="bg1"/>
                </a:solidFill>
              </a:rPr>
            </a:b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915566"/>
            <a:ext cx="3347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Ambitie</a:t>
            </a:r>
            <a:r>
              <a:rPr lang="en-US" dirty="0"/>
              <a:t> van </a:t>
            </a:r>
            <a:r>
              <a:rPr lang="en-US" dirty="0" err="1"/>
              <a:t>gemeente</a:t>
            </a:r>
            <a:r>
              <a:rPr lang="en-US" dirty="0"/>
              <a:t> Almere en </a:t>
            </a:r>
            <a:r>
              <a:rPr lang="en-US" dirty="0" err="1"/>
              <a:t>provincie</a:t>
            </a:r>
            <a:r>
              <a:rPr lang="en-US" dirty="0"/>
              <a:t> Flevoland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Almeerderstrand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cultureel</a:t>
            </a:r>
            <a:r>
              <a:rPr lang="en-US" dirty="0"/>
              <a:t> en </a:t>
            </a:r>
            <a:r>
              <a:rPr lang="en-US" dirty="0" err="1"/>
              <a:t>recreatiegebied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zetten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Initiatief</a:t>
            </a:r>
            <a:r>
              <a:rPr lang="en-US" dirty="0"/>
              <a:t> </a:t>
            </a:r>
            <a:r>
              <a:rPr lang="en-US" dirty="0" err="1"/>
              <a:t>StrandLAB</a:t>
            </a:r>
            <a:r>
              <a:rPr lang="en-US" dirty="0"/>
              <a:t> Almere van bureau </a:t>
            </a:r>
            <a:r>
              <a:rPr lang="en-US" dirty="0" err="1"/>
              <a:t>Linkeroever</a:t>
            </a:r>
            <a:r>
              <a:rPr lang="en-US" dirty="0"/>
              <a:t>: </a:t>
            </a:r>
            <a:r>
              <a:rPr lang="en-US" dirty="0" err="1"/>
              <a:t>bundeling</a:t>
            </a:r>
            <a:r>
              <a:rPr lang="en-US" dirty="0"/>
              <a:t> van </a:t>
            </a:r>
            <a:r>
              <a:rPr lang="en-US" dirty="0" err="1"/>
              <a:t>culturele</a:t>
            </a:r>
            <a:r>
              <a:rPr lang="en-US" dirty="0"/>
              <a:t> en </a:t>
            </a:r>
            <a:r>
              <a:rPr lang="en-US" dirty="0" err="1"/>
              <a:t>recreatieve</a:t>
            </a:r>
            <a:r>
              <a:rPr lang="en-US" dirty="0"/>
              <a:t> </a:t>
            </a:r>
            <a:r>
              <a:rPr lang="en-US" dirty="0" err="1"/>
              <a:t>activiteiten</a:t>
            </a:r>
            <a:r>
              <a:rPr lang="en-US" dirty="0"/>
              <a:t>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8363" r="8667" b="35488"/>
          <a:stretch/>
        </p:blipFill>
        <p:spPr>
          <a:xfrm>
            <a:off x="0" y="305270"/>
            <a:ext cx="5626015" cy="4476307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44000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504" y="134164"/>
            <a:ext cx="8571204" cy="637386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Almere 2.0</a:t>
            </a:r>
          </a:p>
        </p:txBody>
      </p:sp>
      <p:sp>
        <p:nvSpPr>
          <p:cNvPr id="12" name="Oval 11"/>
          <p:cNvSpPr/>
          <p:nvPr/>
        </p:nvSpPr>
        <p:spPr>
          <a:xfrm>
            <a:off x="2654975" y="270726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6136" y="915566"/>
            <a:ext cx="3347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Lijn</a:t>
            </a:r>
            <a:r>
              <a:rPr lang="en-US" dirty="0"/>
              <a:t> 4 – </a:t>
            </a:r>
            <a:r>
              <a:rPr lang="en-US" dirty="0" err="1"/>
              <a:t>Versterken</a:t>
            </a:r>
            <a:r>
              <a:rPr lang="en-US" dirty="0"/>
              <a:t> </a:t>
            </a:r>
            <a:r>
              <a:rPr lang="en-US" dirty="0" err="1"/>
              <a:t>verblijfsplekken</a:t>
            </a:r>
            <a:r>
              <a:rPr lang="en-US" dirty="0"/>
              <a:t> </a:t>
            </a:r>
            <a:r>
              <a:rPr lang="en-US" dirty="0" err="1"/>
              <a:t>cultuur</a:t>
            </a:r>
            <a:r>
              <a:rPr lang="en-US" dirty="0"/>
              <a:t>, </a:t>
            </a:r>
            <a:r>
              <a:rPr lang="en-US" dirty="0" err="1"/>
              <a:t>toerisme</a:t>
            </a:r>
            <a:r>
              <a:rPr lang="en-US" dirty="0"/>
              <a:t> en </a:t>
            </a:r>
            <a:r>
              <a:rPr lang="en-US" dirty="0" err="1"/>
              <a:t>recreatie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RRAAM (</a:t>
            </a:r>
            <a:r>
              <a:rPr lang="en-US" dirty="0" err="1"/>
              <a:t>Rijk-Regio</a:t>
            </a:r>
            <a:r>
              <a:rPr lang="en-US" dirty="0"/>
              <a:t> </a:t>
            </a:r>
            <a:r>
              <a:rPr lang="en-US" dirty="0" err="1"/>
              <a:t>programma</a:t>
            </a:r>
            <a:r>
              <a:rPr lang="en-US" dirty="0"/>
              <a:t> Amsterdam, Almere, </a:t>
            </a:r>
            <a:r>
              <a:rPr lang="en-US" dirty="0" err="1"/>
              <a:t>Markermeer</a:t>
            </a:r>
            <a:r>
              <a:rPr lang="en-US" dirty="0"/>
              <a:t>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60.000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woningen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Aanobod</a:t>
            </a:r>
            <a:r>
              <a:rPr lang="en-US" dirty="0"/>
              <a:t> </a:t>
            </a:r>
            <a:r>
              <a:rPr lang="en-US" dirty="0" err="1"/>
              <a:t>kunst</a:t>
            </a:r>
            <a:r>
              <a:rPr lang="en-US" dirty="0"/>
              <a:t>, </a:t>
            </a:r>
            <a:r>
              <a:rPr lang="en-US" dirty="0" err="1"/>
              <a:t>cultuur</a:t>
            </a:r>
            <a:r>
              <a:rPr lang="en-US" dirty="0"/>
              <a:t> </a:t>
            </a:r>
            <a:r>
              <a:rPr lang="en-US" dirty="0" err="1"/>
              <a:t>recreatie</a:t>
            </a:r>
            <a:r>
              <a:rPr lang="en-US" dirty="0"/>
              <a:t>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StrandLAB</a:t>
            </a:r>
            <a:r>
              <a:rPr lang="en-US" dirty="0"/>
              <a:t>: </a:t>
            </a:r>
            <a:r>
              <a:rPr lang="en-US" dirty="0" err="1"/>
              <a:t>Versterken</a:t>
            </a:r>
            <a:r>
              <a:rPr lang="en-US" dirty="0"/>
              <a:t> Almere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aantrekkelijke</a:t>
            </a:r>
            <a:r>
              <a:rPr lang="en-US" dirty="0"/>
              <a:t> </a:t>
            </a:r>
            <a:r>
              <a:rPr lang="en-US" dirty="0" err="1"/>
              <a:t>woon</a:t>
            </a:r>
            <a:r>
              <a:rPr lang="en-US" dirty="0"/>
              <a:t>- en </a:t>
            </a:r>
            <a:r>
              <a:rPr lang="en-US" dirty="0" err="1"/>
              <a:t>werkplaats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-987128" y="-1081430"/>
            <a:ext cx="7954432" cy="795443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8363" r="8667" b="35488"/>
          <a:stretch/>
        </p:blipFill>
        <p:spPr>
          <a:xfrm>
            <a:off x="0" y="305270"/>
            <a:ext cx="5626015" cy="4476307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44000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504" y="134164"/>
            <a:ext cx="8571204" cy="637386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/>
              <a:t>Doelgroepen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2654975" y="270726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82967" y="2156611"/>
            <a:ext cx="814243" cy="81424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68152" y="1131590"/>
            <a:ext cx="3456384" cy="345638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6136" y="915566"/>
            <a:ext cx="3347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 err="1"/>
              <a:t>Ontwikkelen</a:t>
            </a:r>
            <a:r>
              <a:rPr lang="en-US" dirty="0"/>
              <a:t> </a:t>
            </a:r>
            <a:r>
              <a:rPr lang="en-US" dirty="0" err="1"/>
              <a:t>ideeen</a:t>
            </a:r>
            <a:r>
              <a:rPr lang="en-US" dirty="0"/>
              <a:t>, </a:t>
            </a:r>
            <a:r>
              <a:rPr lang="en-US" dirty="0" err="1"/>
              <a:t>draagvlak</a:t>
            </a:r>
            <a:r>
              <a:rPr lang="en-US" dirty="0"/>
              <a:t> en </a:t>
            </a:r>
            <a:r>
              <a:rPr lang="en-US" dirty="0" err="1"/>
              <a:t>betrokkenheid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i="1" dirty="0" err="1"/>
              <a:t>Directbetrokkenen</a:t>
            </a:r>
            <a:r>
              <a:rPr lang="en-US" i="1" dirty="0"/>
              <a:t>: </a:t>
            </a:r>
            <a:r>
              <a:rPr lang="en-US" dirty="0" err="1"/>
              <a:t>Omwonenden</a:t>
            </a:r>
            <a:r>
              <a:rPr lang="en-US" dirty="0"/>
              <a:t> en </a:t>
            </a:r>
            <a:r>
              <a:rPr lang="en-US" dirty="0" err="1"/>
              <a:t>ondernemers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i="1" dirty="0" err="1"/>
              <a:t>Initiatiefnemers</a:t>
            </a:r>
            <a:r>
              <a:rPr lang="en-US" i="1" dirty="0"/>
              <a:t>: </a:t>
            </a:r>
            <a:r>
              <a:rPr lang="en-US" dirty="0" err="1"/>
              <a:t>kunstenaars</a:t>
            </a:r>
            <a:r>
              <a:rPr lang="en-US" dirty="0"/>
              <a:t>, makers, </a:t>
            </a:r>
            <a:r>
              <a:rPr lang="en-US" dirty="0" err="1"/>
              <a:t>creatieven</a:t>
            </a: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 err="1"/>
              <a:t>Publieksgerichte</a:t>
            </a:r>
            <a:r>
              <a:rPr lang="en-US" dirty="0"/>
              <a:t> </a:t>
            </a:r>
            <a:r>
              <a:rPr lang="en-US" dirty="0" err="1"/>
              <a:t>activiteiten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Bezoekers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wijde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, </a:t>
            </a:r>
            <a:r>
              <a:rPr lang="en-US" dirty="0" err="1"/>
              <a:t>stad</a:t>
            </a:r>
            <a:r>
              <a:rPr lang="en-US" dirty="0"/>
              <a:t>, </a:t>
            </a:r>
            <a:r>
              <a:rPr lang="en-US" dirty="0" err="1"/>
              <a:t>regio</a:t>
            </a:r>
            <a:r>
              <a:rPr lang="en-US" dirty="0"/>
              <a:t>, (</a:t>
            </a:r>
            <a:r>
              <a:rPr lang="en-US" dirty="0" err="1"/>
              <a:t>buiten</a:t>
            </a:r>
            <a:r>
              <a:rPr lang="en-US" dirty="0"/>
              <a:t>)land</a:t>
            </a:r>
          </a:p>
        </p:txBody>
      </p:sp>
    </p:spTree>
    <p:extLst>
      <p:ext uri="{BB962C8B-B14F-4D97-AF65-F5344CB8AC3E}">
        <p14:creationId xmlns:p14="http://schemas.microsoft.com/office/powerpoint/2010/main" val="4217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380578"/>
            <a:ext cx="9186951" cy="6118653"/>
          </a:xfr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34164"/>
            <a:ext cx="8571204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Vliegwiel</a:t>
            </a:r>
            <a:br>
              <a:rPr lang="nl-NL" dirty="0"/>
            </a:br>
            <a:r>
              <a:rPr lang="nl-NL" sz="2000" dirty="0"/>
              <a:t>Buitenboordmotor, Autonomie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"/>
          <a:stretch/>
        </p:blipFill>
        <p:spPr>
          <a:xfrm>
            <a:off x="-180527" y="601799"/>
            <a:ext cx="5512548" cy="4346215"/>
          </a:xfr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852"/>
            <a:ext cx="8499196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Karakter van het gebied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915566"/>
            <a:ext cx="3347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 err="1"/>
              <a:t>Uitgaan</a:t>
            </a:r>
            <a:r>
              <a:rPr lang="en-US" dirty="0"/>
              <a:t> van </a:t>
            </a:r>
            <a:r>
              <a:rPr lang="en-US" dirty="0" err="1"/>
              <a:t>kracht</a:t>
            </a:r>
            <a:r>
              <a:rPr lang="en-US" dirty="0"/>
              <a:t> van het </a:t>
            </a:r>
            <a:r>
              <a:rPr lang="en-US" dirty="0" err="1"/>
              <a:t>gebied</a:t>
            </a:r>
            <a:r>
              <a:rPr lang="en-US" dirty="0"/>
              <a:t>: </a:t>
            </a:r>
            <a:r>
              <a:rPr lang="en-US" dirty="0" err="1"/>
              <a:t>Versterken</a:t>
            </a:r>
            <a:r>
              <a:rPr lang="en-US" dirty="0"/>
              <a:t> wat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gebeurt</a:t>
            </a:r>
            <a:r>
              <a:rPr lang="en-US" dirty="0"/>
              <a:t>, wat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nodig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 err="1"/>
              <a:t>Waarden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Weidsheid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Nieuw</a:t>
            </a:r>
            <a:r>
              <a:rPr lang="en-US" dirty="0"/>
              <a:t> land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Entrée Flevoland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Landschap</a:t>
            </a:r>
            <a:r>
              <a:rPr lang="en-US" dirty="0"/>
              <a:t> </a:t>
            </a:r>
            <a:r>
              <a:rPr lang="en-US" dirty="0" err="1"/>
              <a:t>ademt</a:t>
            </a:r>
            <a:r>
              <a:rPr lang="en-US" dirty="0"/>
              <a:t> </a:t>
            </a:r>
            <a:r>
              <a:rPr lang="en-US" dirty="0" err="1"/>
              <a:t>strandgevoel</a:t>
            </a:r>
            <a:r>
              <a:rPr lang="en-US" dirty="0"/>
              <a:t>, </a:t>
            </a:r>
            <a:r>
              <a:rPr lang="en-US" dirty="0" err="1"/>
              <a:t>informeel</a:t>
            </a:r>
            <a:r>
              <a:rPr lang="en-US" dirty="0"/>
              <a:t>, </a:t>
            </a:r>
            <a:r>
              <a:rPr lang="en-US" dirty="0" err="1"/>
              <a:t>vrij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experiment en </a:t>
            </a:r>
            <a:r>
              <a:rPr lang="en-US" dirty="0" err="1"/>
              <a:t>pionieren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0" y="-1094900"/>
            <a:ext cx="10195064" cy="6796709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-644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06172"/>
            <a:ext cx="8229600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Gebied Kustzone</a:t>
            </a:r>
            <a:br>
              <a:rPr lang="nl-NL" dirty="0"/>
            </a:br>
            <a:r>
              <a:rPr lang="nl-NL" sz="2000" dirty="0"/>
              <a:t>Almeerderstrand en omgeving</a:t>
            </a:r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572631"/>
            <a:ext cx="5661248" cy="4245936"/>
          </a:xfrm>
          <a:prstGeom prst="rect">
            <a:avLst/>
          </a:prstGeom>
        </p:spPr>
      </p:pic>
      <p:sp>
        <p:nvSpPr>
          <p:cNvPr id="5" name="Rechthoek 32">
            <a:extLst>
              <a:ext uri="{FF2B5EF4-FFF2-40B4-BE49-F238E27FC236}">
                <a16:creationId xmlns:a16="http://schemas.microsoft.com/office/drawing/2014/main" id="{23B8FD46-7428-44EE-84C9-E76EEFF75D25}"/>
              </a:ext>
            </a:extLst>
          </p:cNvPr>
          <p:cNvSpPr/>
          <p:nvPr/>
        </p:nvSpPr>
        <p:spPr>
          <a:xfrm>
            <a:off x="0" y="0"/>
            <a:ext cx="9180512" cy="1203598"/>
          </a:xfrm>
          <a:custGeom>
            <a:avLst/>
            <a:gdLst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843558"/>
              <a:gd name="connsiteX1" fmla="*/ 9144000 w 9144000"/>
              <a:gd name="connsiteY1" fmla="*/ 0 h 843558"/>
              <a:gd name="connsiteX2" fmla="*/ 9144000 w 9144000"/>
              <a:gd name="connsiteY2" fmla="*/ 843558 h 843558"/>
              <a:gd name="connsiteX3" fmla="*/ 0 w 9144000"/>
              <a:gd name="connsiteY3" fmla="*/ 843558 h 843558"/>
              <a:gd name="connsiteX4" fmla="*/ 0 w 9144000"/>
              <a:gd name="connsiteY4" fmla="*/ 0 h 843558"/>
              <a:gd name="connsiteX0" fmla="*/ 0 w 9144000"/>
              <a:gd name="connsiteY0" fmla="*/ 0 h 952312"/>
              <a:gd name="connsiteX1" fmla="*/ 9144000 w 9144000"/>
              <a:gd name="connsiteY1" fmla="*/ 0 h 952312"/>
              <a:gd name="connsiteX2" fmla="*/ 9144000 w 9144000"/>
              <a:gd name="connsiteY2" fmla="*/ 843558 h 952312"/>
              <a:gd name="connsiteX3" fmla="*/ 0 w 9144000"/>
              <a:gd name="connsiteY3" fmla="*/ 843558 h 952312"/>
              <a:gd name="connsiteX4" fmla="*/ 0 w 9144000"/>
              <a:gd name="connsiteY4" fmla="*/ 0 h 952312"/>
              <a:gd name="connsiteX0" fmla="*/ 0 w 9144000"/>
              <a:gd name="connsiteY0" fmla="*/ 0 h 887139"/>
              <a:gd name="connsiteX1" fmla="*/ 9144000 w 9144000"/>
              <a:gd name="connsiteY1" fmla="*/ 0 h 887139"/>
              <a:gd name="connsiteX2" fmla="*/ 9144000 w 9144000"/>
              <a:gd name="connsiteY2" fmla="*/ 843558 h 887139"/>
              <a:gd name="connsiteX3" fmla="*/ 0 w 9144000"/>
              <a:gd name="connsiteY3" fmla="*/ 843558 h 887139"/>
              <a:gd name="connsiteX4" fmla="*/ 0 w 9144000"/>
              <a:gd name="connsiteY4" fmla="*/ 0 h 887139"/>
              <a:gd name="connsiteX0" fmla="*/ 0 w 9144000"/>
              <a:gd name="connsiteY0" fmla="*/ 0 h 874221"/>
              <a:gd name="connsiteX1" fmla="*/ 9144000 w 9144000"/>
              <a:gd name="connsiteY1" fmla="*/ 0 h 874221"/>
              <a:gd name="connsiteX2" fmla="*/ 9124682 w 9144000"/>
              <a:gd name="connsiteY2" fmla="*/ 418556 h 874221"/>
              <a:gd name="connsiteX3" fmla="*/ 0 w 9144000"/>
              <a:gd name="connsiteY3" fmla="*/ 843558 h 874221"/>
              <a:gd name="connsiteX4" fmla="*/ 0 w 9144000"/>
              <a:gd name="connsiteY4" fmla="*/ 0 h 874221"/>
              <a:gd name="connsiteX0" fmla="*/ 0 w 9144000"/>
              <a:gd name="connsiteY0" fmla="*/ 0 h 853285"/>
              <a:gd name="connsiteX1" fmla="*/ 9144000 w 9144000"/>
              <a:gd name="connsiteY1" fmla="*/ 0 h 853285"/>
              <a:gd name="connsiteX2" fmla="*/ 9124682 w 9144000"/>
              <a:gd name="connsiteY2" fmla="*/ 418556 h 853285"/>
              <a:gd name="connsiteX3" fmla="*/ 0 w 9144000"/>
              <a:gd name="connsiteY3" fmla="*/ 843558 h 853285"/>
              <a:gd name="connsiteX4" fmla="*/ 0 w 9144000"/>
              <a:gd name="connsiteY4" fmla="*/ 0 h 853285"/>
              <a:gd name="connsiteX0" fmla="*/ 0 w 9144000"/>
              <a:gd name="connsiteY0" fmla="*/ 0 h 858138"/>
              <a:gd name="connsiteX1" fmla="*/ 9144000 w 9144000"/>
              <a:gd name="connsiteY1" fmla="*/ 0 h 858138"/>
              <a:gd name="connsiteX2" fmla="*/ 9124682 w 9144000"/>
              <a:gd name="connsiteY2" fmla="*/ 418556 h 858138"/>
              <a:gd name="connsiteX3" fmla="*/ 0 w 9144000"/>
              <a:gd name="connsiteY3" fmla="*/ 843558 h 858138"/>
              <a:gd name="connsiteX4" fmla="*/ 0 w 9144000"/>
              <a:gd name="connsiteY4" fmla="*/ 0 h 858138"/>
              <a:gd name="connsiteX0" fmla="*/ 0 w 9144000"/>
              <a:gd name="connsiteY0" fmla="*/ 0 h 861108"/>
              <a:gd name="connsiteX1" fmla="*/ 9144000 w 9144000"/>
              <a:gd name="connsiteY1" fmla="*/ 0 h 861108"/>
              <a:gd name="connsiteX2" fmla="*/ 9124682 w 9144000"/>
              <a:gd name="connsiteY2" fmla="*/ 418556 h 861108"/>
              <a:gd name="connsiteX3" fmla="*/ 0 w 9144000"/>
              <a:gd name="connsiteY3" fmla="*/ 843558 h 861108"/>
              <a:gd name="connsiteX4" fmla="*/ 0 w 9144000"/>
              <a:gd name="connsiteY4" fmla="*/ 0 h 8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861108">
                <a:moveTo>
                  <a:pt x="0" y="0"/>
                </a:moveTo>
                <a:lnTo>
                  <a:pt x="9144000" y="0"/>
                </a:lnTo>
                <a:lnTo>
                  <a:pt x="9124682" y="418556"/>
                </a:lnTo>
                <a:cubicBezTo>
                  <a:pt x="5820053" y="347722"/>
                  <a:pt x="1830587" y="972346"/>
                  <a:pt x="0" y="84355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33">
            <a:extLst>
              <a:ext uri="{FF2B5EF4-FFF2-40B4-BE49-F238E27FC236}">
                <a16:creationId xmlns:a16="http://schemas.microsoft.com/office/drawing/2014/main" id="{66237BFE-2324-4D8E-9974-D7F412BC54BD}"/>
              </a:ext>
            </a:extLst>
          </p:cNvPr>
          <p:cNvSpPr/>
          <p:nvPr/>
        </p:nvSpPr>
        <p:spPr>
          <a:xfrm>
            <a:off x="-6440" y="4443412"/>
            <a:ext cx="9150439" cy="700088"/>
          </a:xfrm>
          <a:custGeom>
            <a:avLst/>
            <a:gdLst>
              <a:gd name="connsiteX0" fmla="*/ 0 w 9144000"/>
              <a:gd name="connsiteY0" fmla="*/ 0 h 700088"/>
              <a:gd name="connsiteX1" fmla="*/ 9144000 w 9144000"/>
              <a:gd name="connsiteY1" fmla="*/ 0 h 700088"/>
              <a:gd name="connsiteX2" fmla="*/ 9144000 w 9144000"/>
              <a:gd name="connsiteY2" fmla="*/ 700088 h 700088"/>
              <a:gd name="connsiteX3" fmla="*/ 0 w 9144000"/>
              <a:gd name="connsiteY3" fmla="*/ 700088 h 700088"/>
              <a:gd name="connsiteX4" fmla="*/ 0 w 9144000"/>
              <a:gd name="connsiteY4" fmla="*/ 0 h 700088"/>
              <a:gd name="connsiteX0" fmla="*/ 0 w 9144000"/>
              <a:gd name="connsiteY0" fmla="*/ 171718 h 871806"/>
              <a:gd name="connsiteX1" fmla="*/ 9144000 w 9144000"/>
              <a:gd name="connsiteY1" fmla="*/ 171718 h 871806"/>
              <a:gd name="connsiteX2" fmla="*/ 9144000 w 9144000"/>
              <a:gd name="connsiteY2" fmla="*/ 871806 h 871806"/>
              <a:gd name="connsiteX3" fmla="*/ 0 w 9144000"/>
              <a:gd name="connsiteY3" fmla="*/ 871806 h 871806"/>
              <a:gd name="connsiteX4" fmla="*/ 0 w 9144000"/>
              <a:gd name="connsiteY4" fmla="*/ 171718 h 871806"/>
              <a:gd name="connsiteX0" fmla="*/ 0 w 9144000"/>
              <a:gd name="connsiteY0" fmla="*/ 122684 h 822772"/>
              <a:gd name="connsiteX1" fmla="*/ 9144000 w 9144000"/>
              <a:gd name="connsiteY1" fmla="*/ 122684 h 822772"/>
              <a:gd name="connsiteX2" fmla="*/ 9144000 w 9144000"/>
              <a:gd name="connsiteY2" fmla="*/ 822772 h 822772"/>
              <a:gd name="connsiteX3" fmla="*/ 0 w 9144000"/>
              <a:gd name="connsiteY3" fmla="*/ 822772 h 822772"/>
              <a:gd name="connsiteX4" fmla="*/ 0 w 9144000"/>
              <a:gd name="connsiteY4" fmla="*/ 122684 h 822772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  <a:gd name="connsiteX0" fmla="*/ 0 w 9150439"/>
              <a:gd name="connsiteY0" fmla="*/ 360609 h 700088"/>
              <a:gd name="connsiteX1" fmla="*/ 9150439 w 9150439"/>
              <a:gd name="connsiteY1" fmla="*/ 0 h 700088"/>
              <a:gd name="connsiteX2" fmla="*/ 9150439 w 9150439"/>
              <a:gd name="connsiteY2" fmla="*/ 700088 h 700088"/>
              <a:gd name="connsiteX3" fmla="*/ 6439 w 9150439"/>
              <a:gd name="connsiteY3" fmla="*/ 700088 h 700088"/>
              <a:gd name="connsiteX4" fmla="*/ 0 w 9150439"/>
              <a:gd name="connsiteY4" fmla="*/ 360609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39" h="700088">
                <a:moveTo>
                  <a:pt x="0" y="360609"/>
                </a:moveTo>
                <a:cubicBezTo>
                  <a:pt x="3060879" y="521595"/>
                  <a:pt x="6089560" y="289775"/>
                  <a:pt x="9150439" y="0"/>
                </a:cubicBezTo>
                <a:lnTo>
                  <a:pt x="9150439" y="700088"/>
                </a:lnTo>
                <a:lnTo>
                  <a:pt x="6439" y="700088"/>
                </a:lnTo>
                <a:lnTo>
                  <a:pt x="0" y="360609"/>
                </a:lnTo>
                <a:close/>
              </a:path>
            </a:pathLst>
          </a:custGeom>
          <a:solidFill>
            <a:srgbClr val="E2D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8B932104-93A0-43A0-9BB6-985D48EB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9942"/>
            <a:ext cx="3314700" cy="866775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982F70E0-E9DC-4305-B2B5-ADE2382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852"/>
            <a:ext cx="8499196" cy="63738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Stakeholderbijeenkomst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0112" y="948665"/>
            <a:ext cx="3458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accent1"/>
              </a:buClr>
            </a:pPr>
            <a:r>
              <a:rPr lang="nl-NL" dirty="0"/>
              <a:t>Punten van aandacht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Bereikbaarheid, bewegwijzering recreatiestrand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Voorzieningen/beheer strand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Doorgaande route langzaam verkeer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Ontmoetingsplek jeugd/kinderen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Jaarrond horeca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Koppeling sport en cultuur (bv zeilen)</a:t>
            </a:r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dirty="0"/>
              <a:t>Zwemkwaliteit/ buitenbad</a:t>
            </a:r>
          </a:p>
        </p:txBody>
      </p:sp>
    </p:spTree>
    <p:extLst>
      <p:ext uri="{BB962C8B-B14F-4D97-AF65-F5344CB8AC3E}">
        <p14:creationId xmlns:p14="http://schemas.microsoft.com/office/powerpoint/2010/main" val="1094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ink">
  <a:themeElements>
    <a:clrScheme name="Linkeroever1">
      <a:dk1>
        <a:srgbClr val="356C81"/>
      </a:dk1>
      <a:lt1>
        <a:srgbClr val="FFFFFF"/>
      </a:lt1>
      <a:dk2>
        <a:srgbClr val="1F497D"/>
      </a:dk2>
      <a:lt2>
        <a:srgbClr val="EEECE1"/>
      </a:lt2>
      <a:accent1>
        <a:srgbClr val="00B0F0"/>
      </a:accent1>
      <a:accent2>
        <a:srgbClr val="E6AD2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</TotalTime>
  <Words>402</Words>
  <Application>Microsoft Office PowerPoint</Application>
  <PresentationFormat>Diavoorstelling (16:9)</PresentationFormat>
  <Paragraphs>103</Paragraphs>
  <Slides>23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Link</vt:lpstr>
      <vt:lpstr>Presentatie ALV Zuiderduin 17 mei 2018 - 19:30</vt:lpstr>
      <vt:lpstr> StrandLAB Almere Meta van Drunen - Linkeroever </vt:lpstr>
      <vt:lpstr> StrandLAB Almere Culturele broedplaats </vt:lpstr>
      <vt:lpstr>Almere 2.0</vt:lpstr>
      <vt:lpstr>Doelgroepen</vt:lpstr>
      <vt:lpstr>Vliegwiel Buitenboordmotor, Autonomie</vt:lpstr>
      <vt:lpstr>Karakter van het gebied</vt:lpstr>
      <vt:lpstr>Gebied Kustzone Almeerderstrand en omgeving</vt:lpstr>
      <vt:lpstr>Stakeholderbijeenkomst</vt:lpstr>
      <vt:lpstr>Planning</vt:lpstr>
      <vt:lpstr>Pilots: www.strandlab-almere.nl</vt:lpstr>
      <vt:lpstr>Bestuurders</vt:lpstr>
      <vt:lpstr>Gluren bij de buren</vt:lpstr>
      <vt:lpstr>Watermanagers in de polder</vt:lpstr>
      <vt:lpstr>Werkplek StrandLAB</vt:lpstr>
      <vt:lpstr>Route Almeerse Dijkkijkers ism Marina Muiderzand</vt:lpstr>
      <vt:lpstr>Route Almeerse Dijkkijkers ism Marina Muiderzand</vt:lpstr>
      <vt:lpstr>Waterbeleefcentrum ism Stad &amp; Natuur</vt:lpstr>
      <vt:lpstr>Wat te verwachten 2018</vt:lpstr>
      <vt:lpstr>Wat te verwachten 2019</vt:lpstr>
      <vt:lpstr>Poll</vt:lpstr>
      <vt:lpstr>Vraag</vt:lpstr>
      <vt:lpstr>Dankuwel en graag tot...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E.ON co-siting</dc:title>
  <dc:creator>Maarten</dc:creator>
  <cp:lastModifiedBy>Maaike Vergouw</cp:lastModifiedBy>
  <cp:revision>49</cp:revision>
  <dcterms:created xsi:type="dcterms:W3CDTF">2017-10-05T14:21:17Z</dcterms:created>
  <dcterms:modified xsi:type="dcterms:W3CDTF">2018-05-18T08:53:30Z</dcterms:modified>
</cp:coreProperties>
</file>