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sldIdLst>
    <p:sldId id="256" r:id="rId2"/>
    <p:sldId id="258" r:id="rId3"/>
    <p:sldId id="346" r:id="rId4"/>
    <p:sldId id="259" r:id="rId5"/>
    <p:sldId id="347" r:id="rId6"/>
    <p:sldId id="260" r:id="rId7"/>
    <p:sldId id="305" r:id="rId8"/>
    <p:sldId id="261" r:id="rId9"/>
    <p:sldId id="348" r:id="rId10"/>
    <p:sldId id="262" r:id="rId11"/>
    <p:sldId id="349" r:id="rId12"/>
    <p:sldId id="263" r:id="rId13"/>
    <p:sldId id="350" r:id="rId14"/>
    <p:sldId id="264" r:id="rId15"/>
    <p:sldId id="351" r:id="rId16"/>
    <p:sldId id="265" r:id="rId17"/>
    <p:sldId id="310" r:id="rId18"/>
    <p:sldId id="266" r:id="rId19"/>
    <p:sldId id="352" r:id="rId20"/>
    <p:sldId id="267" r:id="rId21"/>
    <p:sldId id="312" r:id="rId22"/>
    <p:sldId id="268" r:id="rId23"/>
    <p:sldId id="313" r:id="rId24"/>
    <p:sldId id="269" r:id="rId25"/>
    <p:sldId id="314" r:id="rId26"/>
    <p:sldId id="270" r:id="rId27"/>
    <p:sldId id="315" r:id="rId28"/>
    <p:sldId id="271" r:id="rId29"/>
    <p:sldId id="316" r:id="rId30"/>
    <p:sldId id="318" r:id="rId31"/>
    <p:sldId id="321" r:id="rId32"/>
    <p:sldId id="353" r:id="rId33"/>
    <p:sldId id="317" r:id="rId34"/>
    <p:sldId id="322" r:id="rId35"/>
    <p:sldId id="320" r:id="rId36"/>
    <p:sldId id="273" r:id="rId37"/>
    <p:sldId id="277" r:id="rId38"/>
    <p:sldId id="257" r:id="rId39"/>
    <p:sldId id="278" r:id="rId40"/>
    <p:sldId id="303" r:id="rId41"/>
    <p:sldId id="304" r:id="rId42"/>
    <p:sldId id="282" r:id="rId43"/>
    <p:sldId id="308" r:id="rId44"/>
    <p:sldId id="307" r:id="rId45"/>
    <p:sldId id="309" r:id="rId46"/>
    <p:sldId id="323" r:id="rId47"/>
    <p:sldId id="324" r:id="rId48"/>
    <p:sldId id="325" r:id="rId49"/>
    <p:sldId id="283" r:id="rId50"/>
    <p:sldId id="326" r:id="rId51"/>
    <p:sldId id="328" r:id="rId52"/>
    <p:sldId id="332" r:id="rId53"/>
    <p:sldId id="329" r:id="rId54"/>
    <p:sldId id="330" r:id="rId55"/>
    <p:sldId id="331" r:id="rId56"/>
    <p:sldId id="333" r:id="rId57"/>
    <p:sldId id="337" r:id="rId58"/>
    <p:sldId id="334" r:id="rId59"/>
    <p:sldId id="335" r:id="rId60"/>
    <p:sldId id="336" r:id="rId61"/>
    <p:sldId id="311" r:id="rId62"/>
    <p:sldId id="343" r:id="rId63"/>
    <p:sldId id="338" r:id="rId64"/>
    <p:sldId id="339" r:id="rId65"/>
    <p:sldId id="341" r:id="rId66"/>
    <p:sldId id="340" r:id="rId67"/>
    <p:sldId id="344" r:id="rId68"/>
    <p:sldId id="302" r:id="rId69"/>
    <p:sldId id="345" r:id="rId70"/>
    <p:sldId id="342" r:id="rId7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8380" autoAdjust="0"/>
  </p:normalViewPr>
  <p:slideViewPr>
    <p:cSldViewPr snapToGrid="0" snapToObjects="1">
      <p:cViewPr varScale="1">
        <p:scale>
          <a:sx n="41" d="100"/>
          <a:sy n="41" d="100"/>
        </p:scale>
        <p:origin x="55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mstel Standard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4294967295"/>
          </p:nvPr>
        </p:nvSpPr>
        <p:spPr>
          <a:xfrm>
            <a:off x="2061643" y="3352792"/>
            <a:ext cx="20015995" cy="8093080"/>
          </a:xfrm>
        </p:spPr>
        <p:txBody>
          <a:bodyPr/>
          <a:lstStyle>
            <a:lvl1pPr marL="0" indent="0">
              <a:lnSpc>
                <a:spcPct val="150000"/>
              </a:lnSpc>
              <a:defRPr>
                <a:solidFill>
                  <a:srgbClr val="404040"/>
                </a:solidFill>
              </a:defRPr>
            </a:lvl1pPr>
            <a:lvl2pPr>
              <a:lnSpc>
                <a:spcPct val="150000"/>
              </a:lnSpc>
              <a:buClr>
                <a:srgbClr val="9BBB59"/>
              </a:buClr>
              <a:defRPr>
                <a:solidFill>
                  <a:srgbClr val="404040"/>
                </a:solidFill>
              </a:defRPr>
            </a:lvl2pPr>
            <a:lvl3pPr>
              <a:lnSpc>
                <a:spcPct val="150000"/>
              </a:lnSpc>
              <a:buClr>
                <a:srgbClr val="404040"/>
              </a:buClr>
              <a:buFont typeface="Wingdings"/>
              <a:buChar char="§"/>
              <a:defRPr>
                <a:solidFill>
                  <a:srgbClr val="404040"/>
                </a:solidFill>
              </a:defRPr>
            </a:lvl3pPr>
            <a:lvl4pPr>
              <a:lnSpc>
                <a:spcPct val="150000"/>
              </a:lnSpc>
              <a:buClr>
                <a:srgbClr val="404040"/>
              </a:buClr>
              <a:buFont typeface="Wingdings"/>
              <a:buChar char="§"/>
              <a:defRPr>
                <a:solidFill>
                  <a:srgbClr val="404040"/>
                </a:solidFill>
              </a:defRPr>
            </a:lvl4pPr>
            <a:lvl5pPr>
              <a:lnSpc>
                <a:spcPct val="150000"/>
              </a:lnSpc>
              <a:buClr>
                <a:srgbClr val="404040"/>
              </a:buClr>
              <a:buFont typeface="Wingdings"/>
              <a:buChar char="§"/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2115872" y="1"/>
            <a:ext cx="20015995" cy="2591994"/>
          </a:xfrm>
        </p:spPr>
        <p:txBody>
          <a:bodyPr lIns="0" tIns="0" rIns="0" bIns="0" anchor="b"/>
          <a:lstStyle>
            <a:lvl1pPr>
              <a:spcAft>
                <a:spcPts val="7200"/>
              </a:spcAft>
              <a:defRPr sz="6000" cap="all">
                <a:solidFill>
                  <a:srgbClr val="7F7F7F"/>
                </a:solidFill>
                <a:latin typeface="Arial Black"/>
                <a:cs typeface="Arial Black"/>
              </a:defRPr>
            </a:lvl1pPr>
          </a:lstStyle>
          <a:p>
            <a:pPr lvl="0"/>
            <a:endParaRPr lang="nl-NL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r>
              <a:t>ghjhjk</a:t>
            </a:r>
            <a:endParaRPr lang="nl-NL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11"/>
          </p:nvPr>
        </p:nvSpPr>
        <p:spPr>
          <a:xfrm>
            <a:off x="11928368" y="13081000"/>
            <a:ext cx="514564" cy="47192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59DA6-1B0E-4CD8-9E9F-92627C3D7E4D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894962"/>
      </p:ext>
    </p:extLst>
  </p:cSld>
  <p:clrMapOvr>
    <a:masterClrMapping/>
  </p:clrMapOvr>
  <p:transition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hyperlink" Target="http://etc.ch/La25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inzuin.n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duinzuid.nl/" TargetMode="External"/><Relationship Id="rId4" Type="http://schemas.openxmlformats.org/officeDocument/2006/relationships/hyperlink" Target="mailto:info@duinzuid.n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inzuin.n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duinzuid.nl/" TargetMode="External"/><Relationship Id="rId4" Type="http://schemas.openxmlformats.org/officeDocument/2006/relationships/hyperlink" Target="mailto:info@duinzuid.nl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jjuspdpbl6xt55y/20180517_Zuiderduin%20ALV_v2.pptx?dl=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1907" y="-219363"/>
            <a:ext cx="31562645" cy="14016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050" y="5580012"/>
            <a:ext cx="6973938" cy="6973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808235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CBFE18-9E75-F84C-BA86-D872610261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588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17909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6479C7-FD65-8244-8E6B-6FA725CB46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29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1"/>
            <a:ext cx="19996528" cy="14302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32024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C7BD963-364F-BE47-B927-1C61AF266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411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3147" y="2"/>
            <a:ext cx="19814854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8249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55B7C1-AEFA-9342-8659-FA322F9728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692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0"/>
            <a:ext cx="19921204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93505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925373-0524-A242-BA26-1241BBA3A7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583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6683" y="0"/>
            <a:ext cx="19911318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53200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-440220"/>
            <a:ext cx="19812000" cy="141562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24123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C2295F-6D96-564C-8DA4-3B3CD71B27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585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1" y="0"/>
            <a:ext cx="19892454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30815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EDC975-C0BD-F946-93C7-299B1C9ADF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262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52551"/>
            <a:ext cx="19812000" cy="14166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2698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1B74EB-66FE-EA4B-BE60-F50F96D1F5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1769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8768" y="0"/>
            <a:ext cx="19849232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415669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146E164-4B81-574E-B19B-0131074460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918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8023" y="0"/>
            <a:ext cx="19779978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153877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03A94E-73A1-5D46-9BFA-B29ABCDC86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637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00311E-25E4-0944-BA63-28FA91743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77689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528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325589-0D1F-334A-8A70-960D20686B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163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23A6B53-9002-7A4E-9DFD-41F062FBF4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5003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C68493-F78F-8A49-B6C2-97BA01AA4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366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CBC67E-DC60-B547-963A-9CC75F3138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4498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DA9F1B-FC51-7443-AAD8-C775FF7969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333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713103-0D45-3D4B-A8F4-B9FA637597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3338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6016" y="1284724"/>
            <a:ext cx="20420972" cy="137669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85187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420098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ledenvergadering zuiderduin 29-05-17"/>
          <p:cNvSpPr/>
          <p:nvPr/>
        </p:nvSpPr>
        <p:spPr>
          <a:xfrm>
            <a:off x="1482278" y="2876549"/>
            <a:ext cx="182998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 err="1"/>
              <a:t>ledenvergadering</a:t>
            </a:r>
            <a:r>
              <a:rPr dirty="0"/>
              <a:t> </a:t>
            </a:r>
            <a:r>
              <a:rPr dirty="0" err="1"/>
              <a:t>zuiderduin</a:t>
            </a:r>
            <a:r>
              <a:rPr dirty="0"/>
              <a:t> </a:t>
            </a:r>
            <a:r>
              <a:rPr lang="en-US" dirty="0"/>
              <a:t>17-05-2018</a:t>
            </a:r>
            <a:endParaRPr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B6A8B66-1012-4AB1-913A-E7C6DB248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66" y="5044439"/>
            <a:ext cx="5524500" cy="5524500"/>
          </a:xfrm>
          <a:prstGeom prst="rect">
            <a:avLst/>
          </a:prstGeom>
        </p:spPr>
      </p:pic>
      <p:sp>
        <p:nvSpPr>
          <p:cNvPr id="5" name="• Opening en vaststellen agenda…">
            <a:extLst>
              <a:ext uri="{FF2B5EF4-FFF2-40B4-BE49-F238E27FC236}">
                <a16:creationId xmlns:a16="http://schemas.microsoft.com/office/drawing/2014/main" id="{519C8908-ACB0-4101-B2D4-0ED0AAB1728E}"/>
              </a:ext>
            </a:extLst>
          </p:cNvPr>
          <p:cNvSpPr/>
          <p:nvPr/>
        </p:nvSpPr>
        <p:spPr>
          <a:xfrm>
            <a:off x="1614626" y="4749443"/>
            <a:ext cx="7021071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Stemmen via smartphone: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Scan de QR code of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gebruik deze link: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http://etc.ch/La25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• Opening en vaststellen agenda…">
            <a:extLst>
              <a:ext uri="{FF2B5EF4-FFF2-40B4-BE49-F238E27FC236}">
                <a16:creationId xmlns:a16="http://schemas.microsoft.com/office/drawing/2014/main" id="{F5687582-07ED-4A1B-AC2D-BE123D25FFE5}"/>
              </a:ext>
            </a:extLst>
          </p:cNvPr>
          <p:cNvSpPr/>
          <p:nvPr/>
        </p:nvSpPr>
        <p:spPr>
          <a:xfrm>
            <a:off x="12790287" y="4895784"/>
            <a:ext cx="9136652" cy="1192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Speciaal welkom: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Supermarkt Plus Slooten 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(toekomstige bijzondere supermarkt in Duin)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4507EE-1687-445E-852C-6D7A598C3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3619" y="5734050"/>
            <a:ext cx="5975558" cy="45786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genda"/>
          <p:cNvSpPr/>
          <p:nvPr/>
        </p:nvSpPr>
        <p:spPr>
          <a:xfrm>
            <a:off x="1482278" y="2876550"/>
            <a:ext cx="340489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agenda</a:t>
            </a:r>
          </a:p>
        </p:txBody>
      </p:sp>
      <p:sp>
        <p:nvSpPr>
          <p:cNvPr id="187" name="• Opening en vaststellen agenda…"/>
          <p:cNvSpPr/>
          <p:nvPr/>
        </p:nvSpPr>
        <p:spPr>
          <a:xfrm>
            <a:off x="1587817" y="4648200"/>
            <a:ext cx="18780780" cy="616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Opening vergadering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Bewonersvereniging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Ontwikkelingen in en om 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Rondvraag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0"/>
            <a:ext cx="19982704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788041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genda"/>
          <p:cNvSpPr/>
          <p:nvPr/>
        </p:nvSpPr>
        <p:spPr>
          <a:xfrm>
            <a:off x="1482278" y="2876550"/>
            <a:ext cx="340489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agenda</a:t>
            </a:r>
          </a:p>
        </p:txBody>
      </p:sp>
      <p:sp>
        <p:nvSpPr>
          <p:cNvPr id="187" name="• Opening en vaststellen agenda…"/>
          <p:cNvSpPr/>
          <p:nvPr/>
        </p:nvSpPr>
        <p:spPr>
          <a:xfrm>
            <a:off x="1587817" y="4648200"/>
            <a:ext cx="18780780" cy="616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• Opening vergadering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Bewonersvereniging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Ontwikkelingen in en om 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Rondvraag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6800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genda"/>
          <p:cNvSpPr/>
          <p:nvPr/>
        </p:nvSpPr>
        <p:spPr>
          <a:xfrm>
            <a:off x="1482278" y="2876550"/>
            <a:ext cx="340489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agenda</a:t>
            </a:r>
          </a:p>
        </p:txBody>
      </p:sp>
      <p:sp>
        <p:nvSpPr>
          <p:cNvPr id="187" name="• Opening en vaststellen agenda…"/>
          <p:cNvSpPr/>
          <p:nvPr/>
        </p:nvSpPr>
        <p:spPr>
          <a:xfrm>
            <a:off x="1587817" y="4648200"/>
            <a:ext cx="18780780" cy="616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Opening vergadering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• Bewonersvereniging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Ontwikkelingen in en om 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Rondvraag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9968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amenstelling bestuur"/>
          <p:cNvSpPr/>
          <p:nvPr/>
        </p:nvSpPr>
        <p:spPr>
          <a:xfrm>
            <a:off x="1482278" y="2876550"/>
            <a:ext cx="885498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wijzigingen</a:t>
            </a:r>
            <a:r>
              <a:rPr lang="en-US" dirty="0"/>
              <a:t> </a:t>
            </a:r>
            <a:r>
              <a:rPr lang="en-US" dirty="0" err="1"/>
              <a:t>bestuur</a:t>
            </a:r>
            <a:endParaRPr dirty="0"/>
          </a:p>
        </p:txBody>
      </p:sp>
      <p:sp>
        <p:nvSpPr>
          <p:cNvPr id="7" name="• 2 leden om persoonlijke reden uitgestapt…">
            <a:extLst>
              <a:ext uri="{FF2B5EF4-FFF2-40B4-BE49-F238E27FC236}">
                <a16:creationId xmlns:a16="http://schemas.microsoft.com/office/drawing/2014/main" id="{FB4D6878-FE95-6F44-B4AF-6A620E85C7DC}"/>
              </a:ext>
            </a:extLst>
          </p:cNvPr>
          <p:cNvSpPr/>
          <p:nvPr/>
        </p:nvSpPr>
        <p:spPr>
          <a:xfrm>
            <a:off x="1587817" y="4452986"/>
            <a:ext cx="18780780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3 nieuwe bestuursleden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amenstelling bestuur"/>
          <p:cNvSpPr/>
          <p:nvPr/>
        </p:nvSpPr>
        <p:spPr>
          <a:xfrm>
            <a:off x="1482278" y="2876550"/>
            <a:ext cx="885498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wijzigingen</a:t>
            </a:r>
            <a:r>
              <a:rPr lang="en-US" dirty="0"/>
              <a:t> </a:t>
            </a:r>
            <a:r>
              <a:rPr lang="en-US" dirty="0" err="1"/>
              <a:t>bestuur</a:t>
            </a:r>
            <a:endParaRPr dirty="0"/>
          </a:p>
        </p:txBody>
      </p:sp>
      <p:sp>
        <p:nvSpPr>
          <p:cNvPr id="7" name="• 2 leden om persoonlijke reden uitgestapt…">
            <a:extLst>
              <a:ext uri="{FF2B5EF4-FFF2-40B4-BE49-F238E27FC236}">
                <a16:creationId xmlns:a16="http://schemas.microsoft.com/office/drawing/2014/main" id="{FB4D6878-FE95-6F44-B4AF-6A620E85C7DC}"/>
              </a:ext>
            </a:extLst>
          </p:cNvPr>
          <p:cNvSpPr/>
          <p:nvPr/>
        </p:nvSpPr>
        <p:spPr>
          <a:xfrm>
            <a:off x="1587817" y="4452986"/>
            <a:ext cx="1878078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2 nieuwe bestuursleden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Maaike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Vergouw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   		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7CDCD6-09F0-2342-AAC9-571281AE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565" y="5312228"/>
            <a:ext cx="5348758" cy="53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157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amenstelling bestuur"/>
          <p:cNvSpPr/>
          <p:nvPr/>
        </p:nvSpPr>
        <p:spPr>
          <a:xfrm>
            <a:off x="1482278" y="2876550"/>
            <a:ext cx="885498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wijzigingen</a:t>
            </a:r>
            <a:r>
              <a:rPr lang="en-US" dirty="0"/>
              <a:t> </a:t>
            </a:r>
            <a:r>
              <a:rPr lang="en-US" dirty="0" err="1"/>
              <a:t>bestuur</a:t>
            </a:r>
            <a:endParaRPr dirty="0"/>
          </a:p>
        </p:txBody>
      </p:sp>
      <p:sp>
        <p:nvSpPr>
          <p:cNvPr id="7" name="• 2 leden om persoonlijke reden uitgestapt…">
            <a:extLst>
              <a:ext uri="{FF2B5EF4-FFF2-40B4-BE49-F238E27FC236}">
                <a16:creationId xmlns:a16="http://schemas.microsoft.com/office/drawing/2014/main" id="{FB4D6878-FE95-6F44-B4AF-6A620E85C7DC}"/>
              </a:ext>
            </a:extLst>
          </p:cNvPr>
          <p:cNvSpPr/>
          <p:nvPr/>
        </p:nvSpPr>
        <p:spPr>
          <a:xfrm>
            <a:off x="1587817" y="4452986"/>
            <a:ext cx="18780780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2 nieuwe bestuursleden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Maaike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Vergouw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   		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Frank Wolfs</a:t>
            </a:r>
          </a:p>
          <a:p>
            <a:pPr algn="l"/>
            <a:endParaRPr lang="nl-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096BF-07C7-F549-988E-7AEFB6A14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630" y="5312228"/>
            <a:ext cx="5348758" cy="5366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318895-2993-9A44-B950-29E58870D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1388" y="5268686"/>
            <a:ext cx="5433295" cy="54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963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amenstelling bestuur"/>
          <p:cNvSpPr/>
          <p:nvPr/>
        </p:nvSpPr>
        <p:spPr>
          <a:xfrm>
            <a:off x="1482278" y="2876550"/>
            <a:ext cx="885498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wijzigingen</a:t>
            </a:r>
            <a:r>
              <a:rPr lang="en-US" dirty="0"/>
              <a:t> </a:t>
            </a:r>
            <a:r>
              <a:rPr lang="en-US" dirty="0" err="1"/>
              <a:t>bestuur</a:t>
            </a:r>
            <a:endParaRPr dirty="0"/>
          </a:p>
        </p:txBody>
      </p:sp>
      <p:sp>
        <p:nvSpPr>
          <p:cNvPr id="7" name="• 2 leden om persoonlijke reden uitgestapt…">
            <a:extLst>
              <a:ext uri="{FF2B5EF4-FFF2-40B4-BE49-F238E27FC236}">
                <a16:creationId xmlns:a16="http://schemas.microsoft.com/office/drawing/2014/main" id="{FB4D6878-FE95-6F44-B4AF-6A620E85C7DC}"/>
              </a:ext>
            </a:extLst>
          </p:cNvPr>
          <p:cNvSpPr/>
          <p:nvPr/>
        </p:nvSpPr>
        <p:spPr>
          <a:xfrm>
            <a:off x="1587817" y="4452986"/>
            <a:ext cx="18780780" cy="964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Brengen in stemming: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Zittend bestuur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Victor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Mackaaij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, Peter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Köhnke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en Yona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Hümmels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2 nieuwe bestuursleden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Maaike Vergouw, Frank Wolfs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Vertrek per december 2017</a:t>
            </a:r>
          </a:p>
          <a:p>
            <a:pPr algn="l"/>
            <a:endParaRPr lang="nl-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Boaz van der Plas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5459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2134321" y="13081000"/>
            <a:ext cx="102657" cy="471924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7" name="samenstelling bestuur">
            <a:extLst>
              <a:ext uri="{FF2B5EF4-FFF2-40B4-BE49-F238E27FC236}">
                <a16:creationId xmlns:a16="http://schemas.microsoft.com/office/drawing/2014/main" id="{20B8FF66-BDCC-794C-949E-CA7F778A9771}"/>
              </a:ext>
            </a:extLst>
          </p:cNvPr>
          <p:cNvSpPr/>
          <p:nvPr/>
        </p:nvSpPr>
        <p:spPr>
          <a:xfrm>
            <a:off x="1482278" y="2876550"/>
            <a:ext cx="422872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financiën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984219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2134321" y="13081000"/>
            <a:ext cx="102657" cy="471924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54E1AD7F-62F4-4170-AD8A-52B2A63D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938111"/>
              </p:ext>
            </p:extLst>
          </p:nvPr>
        </p:nvGraphicFramePr>
        <p:xfrm>
          <a:off x="7067872" y="3113584"/>
          <a:ext cx="14758440" cy="667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4282">
                  <a:extLst>
                    <a:ext uri="{9D8B030D-6E8A-4147-A177-3AD203B41FA5}">
                      <a16:colId xmlns:a16="http://schemas.microsoft.com/office/drawing/2014/main" val="2212628310"/>
                    </a:ext>
                  </a:extLst>
                </a:gridCol>
                <a:gridCol w="1974938">
                  <a:extLst>
                    <a:ext uri="{9D8B030D-6E8A-4147-A177-3AD203B41FA5}">
                      <a16:colId xmlns:a16="http://schemas.microsoft.com/office/drawing/2014/main" val="1914072509"/>
                    </a:ext>
                  </a:extLst>
                </a:gridCol>
                <a:gridCol w="5346990">
                  <a:extLst>
                    <a:ext uri="{9D8B030D-6E8A-4147-A177-3AD203B41FA5}">
                      <a16:colId xmlns:a16="http://schemas.microsoft.com/office/drawing/2014/main" val="2234831451"/>
                    </a:ext>
                  </a:extLst>
                </a:gridCol>
                <a:gridCol w="2032230">
                  <a:extLst>
                    <a:ext uri="{9D8B030D-6E8A-4147-A177-3AD203B41FA5}">
                      <a16:colId xmlns:a16="http://schemas.microsoft.com/office/drawing/2014/main" val="3705993887"/>
                    </a:ext>
                  </a:extLst>
                </a:gridCol>
              </a:tblGrid>
              <a:tr h="576687">
                <a:tc gridSpan="2">
                  <a:txBody>
                    <a:bodyPr/>
                    <a:lstStyle/>
                    <a:p>
                      <a:r>
                        <a:rPr lang="nl-NL" sz="25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</a:t>
                      </a:r>
                    </a:p>
                  </a:txBody>
                  <a:tcPr marL="182880" marR="182880"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nl-NL" sz="25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UIT</a:t>
                      </a:r>
                    </a:p>
                  </a:txBody>
                  <a:tcPr marL="182880" marR="182880"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923373"/>
                  </a:ext>
                </a:extLst>
              </a:tr>
              <a:tr h="944856">
                <a:tc>
                  <a:txBody>
                    <a:bodyPr/>
                    <a:lstStyle/>
                    <a:p>
                      <a:r>
                        <a:rPr lang="nl-NL" sz="2500" dirty="0"/>
                        <a:t>Inleg </a:t>
                      </a:r>
                      <a:r>
                        <a:rPr lang="nl-NL" sz="2500" dirty="0" err="1"/>
                        <a:t>Amvest</a:t>
                      </a:r>
                      <a:r>
                        <a:rPr lang="nl-NL" sz="2500" dirty="0"/>
                        <a:t> 225 woningen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500" dirty="0"/>
                        <a:t>€5625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Locatie ALV 2017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€ 860,00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29187"/>
                  </a:ext>
                </a:extLst>
              </a:tr>
              <a:tr h="944856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Hosting website vanaf 2016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€ 268,49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450272"/>
                  </a:ext>
                </a:extLst>
              </a:tr>
              <a:tr h="1334158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8x vergaderingen bestuur in </a:t>
                      </a:r>
                      <a:r>
                        <a:rPr lang="nl-NL" sz="2500" dirty="0" err="1"/>
                        <a:t>Harbour</a:t>
                      </a:r>
                      <a:r>
                        <a:rPr lang="nl-NL" sz="2500" dirty="0"/>
                        <a:t> House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€ 176,00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369569"/>
                  </a:ext>
                </a:extLst>
              </a:tr>
              <a:tr h="944856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Materialen verkeersborden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€ 170,82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13036"/>
                  </a:ext>
                </a:extLst>
              </a:tr>
              <a:tr h="947147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Openingsborrel Strandseizoen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€ 360,00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90080"/>
                  </a:ext>
                </a:extLst>
              </a:tr>
              <a:tr h="980370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Oliebollentraktatie </a:t>
                      </a:r>
                      <a:r>
                        <a:rPr lang="nl-NL" sz="2500" dirty="0" err="1"/>
                        <a:t>Reinbouw</a:t>
                      </a:r>
                      <a:r>
                        <a:rPr lang="nl-NL" sz="2500" dirty="0"/>
                        <a:t> 2016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€ 75,00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391498"/>
                  </a:ext>
                </a:extLst>
              </a:tr>
            </a:tbl>
          </a:graphicData>
        </a:graphic>
      </p:graphicFrame>
      <p:sp>
        <p:nvSpPr>
          <p:cNvPr id="7" name="samenstelling bestuur">
            <a:extLst>
              <a:ext uri="{FF2B5EF4-FFF2-40B4-BE49-F238E27FC236}">
                <a16:creationId xmlns:a16="http://schemas.microsoft.com/office/drawing/2014/main" id="{20B8FF66-BDCC-794C-949E-CA7F778A9771}"/>
              </a:ext>
            </a:extLst>
          </p:cNvPr>
          <p:cNvSpPr/>
          <p:nvPr/>
        </p:nvSpPr>
        <p:spPr>
          <a:xfrm>
            <a:off x="1482278" y="2876550"/>
            <a:ext cx="422872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financiën</a:t>
            </a:r>
            <a:endParaRPr dirty="0"/>
          </a:p>
        </p:txBody>
      </p:sp>
      <p:sp>
        <p:nvSpPr>
          <p:cNvPr id="13" name="• 2 leden om persoonlijke reden uitgestapt…">
            <a:extLst>
              <a:ext uri="{FF2B5EF4-FFF2-40B4-BE49-F238E27FC236}">
                <a16:creationId xmlns:a16="http://schemas.microsoft.com/office/drawing/2014/main" id="{DA2D206E-3F5C-134D-AF70-0F9E13353B52}"/>
              </a:ext>
            </a:extLst>
          </p:cNvPr>
          <p:cNvSpPr/>
          <p:nvPr/>
        </p:nvSpPr>
        <p:spPr>
          <a:xfrm>
            <a:off x="1587817" y="10618787"/>
            <a:ext cx="18780780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						Saldo per 17 mei 2018: € 3714,69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23803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12134321" y="13081000"/>
            <a:ext cx="102657" cy="471924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54E1AD7F-62F4-4170-AD8A-52B2A63D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60151"/>
              </p:ext>
            </p:extLst>
          </p:nvPr>
        </p:nvGraphicFramePr>
        <p:xfrm>
          <a:off x="7067872" y="3113584"/>
          <a:ext cx="14758440" cy="667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4282">
                  <a:extLst>
                    <a:ext uri="{9D8B030D-6E8A-4147-A177-3AD203B41FA5}">
                      <a16:colId xmlns:a16="http://schemas.microsoft.com/office/drawing/2014/main" val="2212628310"/>
                    </a:ext>
                  </a:extLst>
                </a:gridCol>
                <a:gridCol w="1974938">
                  <a:extLst>
                    <a:ext uri="{9D8B030D-6E8A-4147-A177-3AD203B41FA5}">
                      <a16:colId xmlns:a16="http://schemas.microsoft.com/office/drawing/2014/main" val="1914072509"/>
                    </a:ext>
                  </a:extLst>
                </a:gridCol>
                <a:gridCol w="5346990">
                  <a:extLst>
                    <a:ext uri="{9D8B030D-6E8A-4147-A177-3AD203B41FA5}">
                      <a16:colId xmlns:a16="http://schemas.microsoft.com/office/drawing/2014/main" val="2234831451"/>
                    </a:ext>
                  </a:extLst>
                </a:gridCol>
                <a:gridCol w="2032230">
                  <a:extLst>
                    <a:ext uri="{9D8B030D-6E8A-4147-A177-3AD203B41FA5}">
                      <a16:colId xmlns:a16="http://schemas.microsoft.com/office/drawing/2014/main" val="3705993887"/>
                    </a:ext>
                  </a:extLst>
                </a:gridCol>
              </a:tblGrid>
              <a:tr h="576687">
                <a:tc gridSpan="2">
                  <a:txBody>
                    <a:bodyPr/>
                    <a:lstStyle/>
                    <a:p>
                      <a:r>
                        <a:rPr lang="nl-NL" sz="25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IN</a:t>
                      </a:r>
                    </a:p>
                  </a:txBody>
                  <a:tcPr marL="182880" marR="182880"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nl-NL" sz="25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UIT</a:t>
                      </a:r>
                    </a:p>
                  </a:txBody>
                  <a:tcPr marL="182880" marR="182880" marT="41564" marB="41564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923373"/>
                  </a:ext>
                </a:extLst>
              </a:tr>
              <a:tr h="944856">
                <a:tc>
                  <a:txBody>
                    <a:bodyPr/>
                    <a:lstStyle/>
                    <a:p>
                      <a:r>
                        <a:rPr lang="nl-NL" sz="2500" dirty="0"/>
                        <a:t>Inleg </a:t>
                      </a:r>
                      <a:r>
                        <a:rPr lang="nl-NL" sz="2500" dirty="0" err="1"/>
                        <a:t>Amvest</a:t>
                      </a:r>
                      <a:r>
                        <a:rPr lang="nl-NL" sz="2500" dirty="0"/>
                        <a:t> 225 woningen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500" dirty="0"/>
                        <a:t>€5625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Locatie ALV 2017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€ 860,00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29187"/>
                  </a:ext>
                </a:extLst>
              </a:tr>
              <a:tr h="944856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Hosting website vanaf 2016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€ 268,49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450272"/>
                  </a:ext>
                </a:extLst>
              </a:tr>
              <a:tr h="1334158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10x vergaderingen bestuur in </a:t>
                      </a:r>
                      <a:r>
                        <a:rPr lang="nl-NL" sz="2500" dirty="0" err="1"/>
                        <a:t>Harbour</a:t>
                      </a:r>
                      <a:r>
                        <a:rPr lang="nl-NL" sz="2500" dirty="0"/>
                        <a:t> House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€ 176,00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369569"/>
                  </a:ext>
                </a:extLst>
              </a:tr>
              <a:tr h="944856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Materialen verkeersborden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€ 170,82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13036"/>
                  </a:ext>
                </a:extLst>
              </a:tr>
              <a:tr h="947147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Openingsborrel Strandseizoen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€ 360,00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90080"/>
                  </a:ext>
                </a:extLst>
              </a:tr>
              <a:tr h="980370"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2500" dirty="0"/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500" dirty="0"/>
                        <a:t>Oliebollentraktatie </a:t>
                      </a:r>
                      <a:r>
                        <a:rPr lang="nl-NL" sz="2500" dirty="0" err="1"/>
                        <a:t>Reinbouw</a:t>
                      </a:r>
                      <a:r>
                        <a:rPr lang="nl-NL" sz="2500" dirty="0"/>
                        <a:t> 2016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2500" dirty="0"/>
                        <a:t>€ 75,00</a:t>
                      </a:r>
                    </a:p>
                  </a:txBody>
                  <a:tcPr marL="182880" marR="182880" marT="83127" marB="8312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391498"/>
                  </a:ext>
                </a:extLst>
              </a:tr>
            </a:tbl>
          </a:graphicData>
        </a:graphic>
      </p:graphicFrame>
      <p:sp>
        <p:nvSpPr>
          <p:cNvPr id="7" name="samenstelling bestuur">
            <a:extLst>
              <a:ext uri="{FF2B5EF4-FFF2-40B4-BE49-F238E27FC236}">
                <a16:creationId xmlns:a16="http://schemas.microsoft.com/office/drawing/2014/main" id="{20B8FF66-BDCC-794C-949E-CA7F778A9771}"/>
              </a:ext>
            </a:extLst>
          </p:cNvPr>
          <p:cNvSpPr/>
          <p:nvPr/>
        </p:nvSpPr>
        <p:spPr>
          <a:xfrm>
            <a:off x="1482278" y="2876550"/>
            <a:ext cx="422872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financiën</a:t>
            </a:r>
            <a:endParaRPr dirty="0"/>
          </a:p>
        </p:txBody>
      </p:sp>
      <p:sp>
        <p:nvSpPr>
          <p:cNvPr id="13" name="• 2 leden om persoonlijke reden uitgestapt…">
            <a:extLst>
              <a:ext uri="{FF2B5EF4-FFF2-40B4-BE49-F238E27FC236}">
                <a16:creationId xmlns:a16="http://schemas.microsoft.com/office/drawing/2014/main" id="{DA2D206E-3F5C-134D-AF70-0F9E13353B52}"/>
              </a:ext>
            </a:extLst>
          </p:cNvPr>
          <p:cNvSpPr/>
          <p:nvPr/>
        </p:nvSpPr>
        <p:spPr>
          <a:xfrm>
            <a:off x="1587817" y="10618787"/>
            <a:ext cx="18780780" cy="293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						Saldo per 17 mei 2018: € 3714,69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Ter stemming: bijdrage bewonersvereniging Zuiderduin (poll)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Voorstel bijdrage voor 2018: 10 euro per woning in Zuiderduin te betalen vóór 31-12-2018</a:t>
            </a:r>
          </a:p>
          <a:p>
            <a:pPr algn="l"/>
            <a:endParaRPr lang="nl-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7778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1260601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communicatie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748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Communicatiekanalen: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Website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www.duinzuin.nl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info@duinzuid.nl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Kennisgeving nieuwe berichten op website via facebookgroep en/of preventiegroep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Informatie op de website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www.duinzuid.nl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Informatie en communicatie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Regelgeving volgens koopcontract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Plantinformatie en hoogtekaart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Nieuwe foto´s van Duin zijn altijd welkom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98989F1-B8C6-854F-8F6D-3B49EB9043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0768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1260601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communicatie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1192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Communicatiekanalen: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Website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www.duinzuin.nl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info@duinzuid.nl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Kennisgeving nieuwe berichten op website via facebookgroep en/of preventiegroep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Informatie op de website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www.duinzuid.nl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Informatie en communicatie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Regelgeving volgens koopcontract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Plantinformatie en hoogtekaart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Nieuwe foto´s van Duin zijn altijd welkom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Algemene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Verordering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Gegevensbescherming (AVG)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Toestemming nodig voor het gebruik van uw e-mailadres (bij koffietafel)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Of vul het contactformulier in op de website: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www.duinzuid.nl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Of stuur een mail met uw toestemming naar: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info@duinzuid.nl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Ter stemming: gebruik preventie </a:t>
            </a:r>
            <a:r>
              <a:rPr lang="nl-N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 groep voor belangrijke communicatie vanuit bewonersvereniging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7241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614270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leefomgeving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0342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614270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leefomgeving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Contacten en overleggen met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/ Gemeente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afval / onderhoud bij Gemeente: tijdelijk extra containers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Communicatie over schoonmaakacties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Borrel opening Strandseizoen bij Steel Creek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78141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614270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leefomgeving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5519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Contacten en overleggen met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/ Gemeente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afval / onderhoud bij Gemeente: tijdelijk extra containers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Communicatie over schoonmaakacties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Borrel opening Strandseizoen bij Steel Creek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bewoners zelf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Schoonmaakacties (3 x), op initiatief van een aantal bewoners 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Actieve facebook groep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9895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614270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leefomgeving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Contacten en overleggen met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/ Gemeente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afval / onderhoud bij Gemeente: tijdelijk extra containers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Communicatie over schoonmaakacties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Borrel opening Strandseizoen bij Steel Creek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bewoners zelf gedaan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Schoonmaakacties (3 x), op initiatief van een aantal bewoners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Actieve facebook groep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willen we nog doen: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Richting geven met gemeente en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aan structurele afspraken over beheer Duin (na 2 jaar).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Borrel sluiting strandseizoen bij Steel Creek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4110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614270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leefomgeving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995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Contacten en overleggen met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/ Gemeente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afval / onderhoud bij Gemeente: tijdelijk extra containers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Communicatie over schoonmaakacties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Borrel opening Strandseizoen bij Steel Creek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bewoners zelf gedaan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Schoonmaakacties (3 x), op initiatief van een aantal bewoners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Actieve facebook groep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willen we nog doen: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Richting geven met gemeente en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aan structurele afspraken over beheer Duin (na 2 jaar).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Borrel sluiting strandseizoen bij Steel Creek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kun je zelf doen: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afval / onderhoud bij Gemeente, via de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BuitenBeter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app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0049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441146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veiligheid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852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441146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veiligheid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Deelname aan overleg met Wijkagent / Gemeente /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snelheid / parkeren / verlichting: extra (tijdelijke) lantaarnpalen geplaatst.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Snelheidsborden in Duinstijl 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4193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441146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veiligheid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Deelname aan overleg met Wijkagent / Gemeente /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snelheid / parkeren / verlichting: extra (tijdelijke) lantaarnpalen geplaatst.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Snelheidsborden in Duinstijl 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bewoners zelf gedaan:</a:t>
            </a:r>
          </a:p>
          <a:p>
            <a:pPr algn="l"/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groep veiligheid, aanmelden via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Jordy: 06-81196759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1323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441146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veiligheid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748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Deelname aan overleg met Wijkagent / Gemeente /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snelheid / parkeren / verlichting: extra (tijdelijke) lantaarnpalen geplaatst.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Snelheidsborden in Duinstijl 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bewoners zelf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WhatsApp groep veiligheid, aanmelden via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Jordy: 06-81196759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willen we nog doen: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Deelname aan overleg om structurele problemen te bespreken.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822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2" y="0"/>
            <a:ext cx="19762532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7714932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441146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veiligheid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847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we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Deelname aan overleg met Wijkagent / Gemeente /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over snelheid / parkeren / verlichting: extra (tijdelijke) lantaarnpalen geplaatst.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Snelheidsborden in Duinstijl 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hebben bewoners zelf gedaan: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WhatsApp groep veiligheid, aanmelden via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Jordy: 06-81196759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willen we nog doen: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Deelname aan overleg om structurele problemen te bespreken.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Wat kun je zelf doen:</a:t>
            </a: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Meldingen veiligheid bij wijkagent, via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www.facebook.com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wijkagenthansalmerepoort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0251-EDC8-0E4A-AA65-33D3EE47D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392" y="9127152"/>
            <a:ext cx="2994405" cy="299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5736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551753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suggesties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4" name="• 2 leden om persoonlijke reden uitgestapt…">
            <a:extLst>
              <a:ext uri="{FF2B5EF4-FFF2-40B4-BE49-F238E27FC236}">
                <a16:creationId xmlns:a16="http://schemas.microsoft.com/office/drawing/2014/main" id="{4DA80911-7699-44C0-B82A-024C41E96AE9}"/>
              </a:ext>
            </a:extLst>
          </p:cNvPr>
          <p:cNvSpPr/>
          <p:nvPr/>
        </p:nvSpPr>
        <p:spPr>
          <a:xfrm>
            <a:off x="1587817" y="4452986"/>
            <a:ext cx="18780780" cy="5519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Bijvoorbeeld:</a:t>
            </a:r>
          </a:p>
          <a:p>
            <a:pPr marL="457200" indent="-457200" algn="l"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Is er behoefte aan speelplekken / -toestellen voor kinderen in Duin stijl?</a:t>
            </a:r>
          </a:p>
          <a:p>
            <a:pPr marL="457200" indent="-457200" algn="l"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Is er behoefte aan gezamenlijke opslagruimte voor gedeeld gebruik 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(schoonmaakspullen, statafels, partytent etc.)</a:t>
            </a:r>
          </a:p>
          <a:p>
            <a:pPr marL="457200" indent="-457200" algn="l"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marL="457200" indent="-457200" algn="l">
              <a:buFontTx/>
              <a:buChar char="-"/>
            </a:pP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6764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genda"/>
          <p:cNvSpPr/>
          <p:nvPr/>
        </p:nvSpPr>
        <p:spPr>
          <a:xfrm>
            <a:off x="1482278" y="2876550"/>
            <a:ext cx="340489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agenda</a:t>
            </a:r>
          </a:p>
        </p:txBody>
      </p:sp>
      <p:sp>
        <p:nvSpPr>
          <p:cNvPr id="187" name="• Opening en vaststellen agenda…"/>
          <p:cNvSpPr/>
          <p:nvPr/>
        </p:nvSpPr>
        <p:spPr>
          <a:xfrm>
            <a:off x="1587817" y="4648200"/>
            <a:ext cx="18780780" cy="616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Opening vergadering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Bewonersvereniging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• Ontwikkelingen in en om 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Rondvraag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5500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776815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/>
              <a:t>het </a:t>
            </a:r>
            <a:r>
              <a:rPr lang="en-US" dirty="0" err="1"/>
              <a:t>woord</a:t>
            </a:r>
            <a:r>
              <a:rPr lang="en-US" dirty="0"/>
              <a:t> is </a:t>
            </a:r>
            <a:r>
              <a:rPr lang="en-US" dirty="0" err="1"/>
              <a:t>aan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5519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Tom Lankhorst –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(Toelichting status en ontwikkeling Duin)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Ernst-Jan Giethoorn - Gemeente Almere (Toelichting buitendijkse ontwikkelingen)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Meta Drunen –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StrandLAB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(Ideeën kustzone)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09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776815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/>
              <a:t>het </a:t>
            </a:r>
            <a:r>
              <a:rPr lang="en-US" dirty="0" err="1"/>
              <a:t>woord</a:t>
            </a:r>
            <a:r>
              <a:rPr lang="en-US" dirty="0"/>
              <a:t> is </a:t>
            </a:r>
            <a:r>
              <a:rPr lang="en-US" dirty="0" err="1"/>
              <a:t>aan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Tom Lankhorst –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Amvest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(Toelichting status en ontwikkeling Duin)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25985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776815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/>
              <a:t>het </a:t>
            </a:r>
            <a:r>
              <a:rPr lang="en-US" dirty="0" err="1"/>
              <a:t>woord</a:t>
            </a:r>
            <a:r>
              <a:rPr lang="en-US" dirty="0"/>
              <a:t> is </a:t>
            </a:r>
            <a:r>
              <a:rPr lang="en-US" dirty="0" err="1"/>
              <a:t>aan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Ernst-Jan Giethoorn - Gemeente Almere (Toelichting buitendijkse ontwikkelingen)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9665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amenstelling bestuur"/>
          <p:cNvSpPr/>
          <p:nvPr/>
        </p:nvSpPr>
        <p:spPr>
          <a:xfrm>
            <a:off x="1482278" y="2876550"/>
            <a:ext cx="776815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/>
              <a:t>het </a:t>
            </a:r>
            <a:r>
              <a:rPr lang="en-US" dirty="0" err="1"/>
              <a:t>woord</a:t>
            </a:r>
            <a:r>
              <a:rPr lang="en-US" dirty="0"/>
              <a:t> is </a:t>
            </a:r>
            <a:r>
              <a:rPr lang="en-US" dirty="0" err="1"/>
              <a:t>aan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207" name="• 2 leden om persoonlijke reden uitgestapt…"/>
          <p:cNvSpPr/>
          <p:nvPr/>
        </p:nvSpPr>
        <p:spPr>
          <a:xfrm>
            <a:off x="1587817" y="4452986"/>
            <a:ext cx="18780780" cy="431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Meta Drunen –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StrandLAB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(Ideeën kustzone)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u="sng" dirty="0">
                <a:hlinkClick r:id="rId3"/>
              </a:rPr>
              <a:t>presentatie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2493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genda"/>
          <p:cNvSpPr/>
          <p:nvPr/>
        </p:nvSpPr>
        <p:spPr>
          <a:xfrm>
            <a:off x="1482278" y="2876550"/>
            <a:ext cx="340489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agenda</a:t>
            </a:r>
          </a:p>
        </p:txBody>
      </p:sp>
      <p:sp>
        <p:nvSpPr>
          <p:cNvPr id="187" name="• Opening en vaststellen agenda…"/>
          <p:cNvSpPr/>
          <p:nvPr/>
        </p:nvSpPr>
        <p:spPr>
          <a:xfrm>
            <a:off x="1587817" y="4648200"/>
            <a:ext cx="18780780" cy="616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Opening vergadering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Bewonersvereniging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Ontwikkelingen in en om 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• Rondvraag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9080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fsluiting"/>
          <p:cNvSpPr/>
          <p:nvPr/>
        </p:nvSpPr>
        <p:spPr>
          <a:xfrm>
            <a:off x="1482278" y="2876550"/>
            <a:ext cx="4776949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 err="1"/>
              <a:t>rondvraag</a:t>
            </a:r>
            <a:endParaRPr dirty="0"/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genda"/>
          <p:cNvSpPr/>
          <p:nvPr/>
        </p:nvSpPr>
        <p:spPr>
          <a:xfrm>
            <a:off x="1482278" y="2876550"/>
            <a:ext cx="3404891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agenda</a:t>
            </a:r>
          </a:p>
        </p:txBody>
      </p:sp>
      <p:sp>
        <p:nvSpPr>
          <p:cNvPr id="187" name="• Opening en vaststellen agenda…"/>
          <p:cNvSpPr/>
          <p:nvPr/>
        </p:nvSpPr>
        <p:spPr>
          <a:xfrm>
            <a:off x="1587817" y="4648200"/>
            <a:ext cx="18780780" cy="616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Opening vergadering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Bewonersvereniging Zuiderduin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Ontwikkelingen in en om Duin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• Rondvraag </a:t>
            </a:r>
          </a:p>
          <a:p>
            <a:pPr algn="l"/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b="1" dirty="0" err="1">
                <a:latin typeface="Arial" panose="020B0604020202020204" pitchFamily="34" charset="0"/>
                <a:cs typeface="Arial" panose="020B0604020202020204" pitchFamily="34" charset="0"/>
              </a:rPr>
              <a:t>Afsluiting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50000"/>
              </a:lnSpc>
              <a:defRPr sz="3200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525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07BC55DC-DC28-2D42-92E0-3A4492D13D0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1" y="-1"/>
            <a:ext cx="19725918" cy="14301626"/>
          </a:xfrm>
        </p:spPr>
      </p:pic>
    </p:spTree>
    <p:extLst>
      <p:ext uri="{BB962C8B-B14F-4D97-AF65-F5344CB8AC3E}">
        <p14:creationId xmlns:p14="http://schemas.microsoft.com/office/powerpoint/2010/main" val="262698455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03" y="525412"/>
            <a:ext cx="2248794" cy="224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fsluiting"/>
          <p:cNvSpPr/>
          <p:nvPr/>
        </p:nvSpPr>
        <p:spPr>
          <a:xfrm>
            <a:off x="1482278" y="2876550"/>
            <a:ext cx="652742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7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en-US" dirty="0"/>
              <a:t>dank </a:t>
            </a:r>
            <a:r>
              <a:rPr lang="en-US" dirty="0" err="1"/>
              <a:t>iedereen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74702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image.pdf" descr="pasted-imag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253" y="1712773"/>
            <a:ext cx="1827146" cy="182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20713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4FCF40-E5CB-FD4D-B86E-BAC914818A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1981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220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949</Words>
  <Application>Microsoft Office PowerPoint</Application>
  <PresentationFormat>Aangepast</PresentationFormat>
  <Paragraphs>342</Paragraphs>
  <Slides>70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70</vt:i4>
      </vt:variant>
    </vt:vector>
  </HeadingPairs>
  <TitlesOfParts>
    <vt:vector size="78" baseType="lpstr">
      <vt:lpstr>Arial</vt:lpstr>
      <vt:lpstr>Arial Black</vt:lpstr>
      <vt:lpstr>Arial Rounded MT Bold</vt:lpstr>
      <vt:lpstr>Helvetica</vt:lpstr>
      <vt:lpstr>Helvetica Light</vt:lpstr>
      <vt:lpstr>Helvetica Neue</vt:lpstr>
      <vt:lpstr>Wingdings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Maaike Vergouw</cp:lastModifiedBy>
  <cp:revision>16</cp:revision>
  <dcterms:modified xsi:type="dcterms:W3CDTF">2018-05-17T20:17:38Z</dcterms:modified>
</cp:coreProperties>
</file>