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46"/>
  </p:notesMasterIdLst>
  <p:handoutMasterIdLst>
    <p:handoutMasterId r:id="rId47"/>
  </p:handoutMasterIdLst>
  <p:sldIdLst>
    <p:sldId id="734" r:id="rId3"/>
    <p:sldId id="750" r:id="rId4"/>
    <p:sldId id="756" r:id="rId5"/>
    <p:sldId id="522" r:id="rId6"/>
    <p:sldId id="753" r:id="rId7"/>
    <p:sldId id="740" r:id="rId8"/>
    <p:sldId id="747" r:id="rId9"/>
    <p:sldId id="723" r:id="rId10"/>
    <p:sldId id="748" r:id="rId11"/>
    <p:sldId id="742" r:id="rId12"/>
    <p:sldId id="749" r:id="rId13"/>
    <p:sldId id="630" r:id="rId14"/>
    <p:sldId id="629" r:id="rId15"/>
    <p:sldId id="625" r:id="rId16"/>
    <p:sldId id="657" r:id="rId17"/>
    <p:sldId id="655" r:id="rId18"/>
    <p:sldId id="659" r:id="rId19"/>
    <p:sldId id="658" r:id="rId20"/>
    <p:sldId id="623" r:id="rId21"/>
    <p:sldId id="621" r:id="rId22"/>
    <p:sldId id="622" r:id="rId23"/>
    <p:sldId id="653" r:id="rId24"/>
    <p:sldId id="752" r:id="rId25"/>
    <p:sldId id="652" r:id="rId26"/>
    <p:sldId id="715" r:id="rId27"/>
    <p:sldId id="729" r:id="rId28"/>
    <p:sldId id="741" r:id="rId29"/>
    <p:sldId id="718" r:id="rId30"/>
    <p:sldId id="720" r:id="rId31"/>
    <p:sldId id="721" r:id="rId32"/>
    <p:sldId id="722" r:id="rId33"/>
    <p:sldId id="670" r:id="rId34"/>
    <p:sldId id="671" r:id="rId35"/>
    <p:sldId id="674" r:id="rId36"/>
    <p:sldId id="675" r:id="rId37"/>
    <p:sldId id="676" r:id="rId38"/>
    <p:sldId id="661" r:id="rId39"/>
    <p:sldId id="662" r:id="rId40"/>
    <p:sldId id="746" r:id="rId41"/>
    <p:sldId id="743" r:id="rId42"/>
    <p:sldId id="665" r:id="rId43"/>
    <p:sldId id="668" r:id="rId44"/>
    <p:sldId id="755" r:id="rId45"/>
  </p:sldIdLst>
  <p:sldSz cx="9144000" cy="5143500" type="screen16x9"/>
  <p:notesSz cx="9940925" cy="68087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esbeth Jansen" initials="LJ" lastIdx="2" clrIdx="0"/>
  <p:cmAuthor id="1" name="Joep de Roo" initials="Jd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5986" autoAdjust="0"/>
  </p:normalViewPr>
  <p:slideViewPr>
    <p:cSldViewPr>
      <p:cViewPr varScale="1">
        <p:scale>
          <a:sx n="105" d="100"/>
          <a:sy n="105" d="100"/>
        </p:scale>
        <p:origin x="13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r">
              <a:defRPr sz="1300"/>
            </a:lvl1pPr>
          </a:lstStyle>
          <a:p>
            <a:fld id="{3FA0DBA1-7DDE-4C7F-A34A-9140F54810D0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089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r">
              <a:defRPr sz="1300"/>
            </a:lvl1pPr>
          </a:lstStyle>
          <a:p>
            <a:fld id="{3BCF824F-35E8-4259-8E17-19E1F58D2F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925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0890" y="0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/>
          <a:lstStyle>
            <a:lvl1pPr algn="r">
              <a:defRPr sz="1300"/>
            </a:lvl1pPr>
          </a:lstStyle>
          <a:p>
            <a:fld id="{A21B8E73-E410-404A-AC27-9D25D53FA916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40250" cy="2554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8" tIns="47854" rIns="95708" bIns="4785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093" y="3234175"/>
            <a:ext cx="7952740" cy="3063954"/>
          </a:xfrm>
          <a:prstGeom prst="rect">
            <a:avLst/>
          </a:prstGeom>
        </p:spPr>
        <p:txBody>
          <a:bodyPr vert="horz" lIns="95708" tIns="47854" rIns="95708" bIns="47854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0890" y="6467168"/>
            <a:ext cx="4307734" cy="340439"/>
          </a:xfrm>
          <a:prstGeom prst="rect">
            <a:avLst/>
          </a:prstGeom>
        </p:spPr>
        <p:txBody>
          <a:bodyPr vert="horz" lIns="95708" tIns="47854" rIns="95708" bIns="47854" rtlCol="0" anchor="b"/>
          <a:lstStyle>
            <a:lvl1pPr algn="r">
              <a:defRPr sz="1300"/>
            </a:lvl1pPr>
          </a:lstStyle>
          <a:p>
            <a:fld id="{509DD420-1C40-428F-8212-E4E7FF8125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123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5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81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34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Beelden van de ontwikkeling in het laagbouwgebied Zuiderduin.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In totaal staan er in dit deelgebied 220 eengezinswoningen in een duinlandschap.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EDBD-45EC-4381-9114-40F09089E75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58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79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718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43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881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2676-0300-432F-8187-2B0E27131921}" type="datetime1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26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CDD31-7F2D-42DB-957D-94DE8190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FC41C7-D778-4188-916B-9011DBDD7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104615-37BF-424F-A680-B03D346CC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66B46A-FEBD-4C30-A93A-D23CF34D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98828C-3F23-43DD-B373-5CDCF9CB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FDA5469-F8FC-41A1-AEF1-B5A3F0D4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30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94B70-0231-499B-9EF9-F63087B3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A99731-6CD6-4B50-AAE1-E8296CB0B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F813DE-4285-4EB4-B4C3-E1A39963F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A9A8C4-571E-4DC0-9F12-D45CC757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9C272F6-70F3-4372-92C7-2A0D6A3A8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6E355ED-BB4C-4675-B7B6-CD3E9554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B42DF8-5C85-4024-8F7A-67E267F8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CB5B844-5C9F-49DD-9430-3B48C914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67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CE11D-0AA6-43A5-AF02-D41953DE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66F1C-2DA1-478C-B2F4-19CCCE00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B30850-592E-4457-ACF4-93CBDDB4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154004-1A43-4DEB-B21A-260D627A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112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E9D0746-3F58-40CE-BB84-B3420BD8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3A2E62-7CDC-48E0-9C99-F3A7030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01F8C4-E8CD-4847-ADC3-8429C58C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390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7170B-E7D0-4F1C-B39E-15704DE1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FE8603-E712-415B-B9AF-B235C475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CF9D95-551C-4480-AD66-296058754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C3F87E7-056E-468F-BED9-AFF5FC9D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8B9279-9384-4527-B718-C2A1A6E6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D44FF5-0022-4B2A-BAB6-4AE7FA12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435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69107-0C3D-4EE2-8F33-C0D49433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85D20E-4D84-432D-9387-C3DEAFA92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906EC3-C86A-49BE-914A-C20813348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CDE2F1-2A7B-48DE-998B-6D800CCB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5DDCBA-4F6A-4460-9FEB-5CB8247B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71839E-0FDC-4F81-A376-FD226B62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789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FDF66-334D-41F5-A580-92BD9A3E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95906C-AB5D-43DE-A68A-1F5B210A2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F7F230-7BBA-4679-98E5-456546B0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1507FD-0197-46FF-9BC9-A12640F5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3424EF-3A4F-4255-A082-66D7D83C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80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FDCD33F-E948-416A-9B40-69B91729E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97BC1C-4A89-42D0-8EBA-28E9A70F2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F89AB9-3627-47B9-975A-64B2F620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01B692-DE0D-4230-A6E5-85CB064E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0B6DBF-710B-4FB9-B3EB-6B9FCC76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37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DDD22-CFAC-4B5D-ADB3-5C67D9DA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01949AF-DBF7-4A80-9633-C260B3063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279A13-039E-468C-A107-0EDF64E7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19DF40-96B7-45FA-BED6-B8F23D3C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45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1355-58CB-45E7-A012-D6B76B6E1EE5}" type="datetime1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1446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0" y="3972"/>
            <a:ext cx="9144000" cy="5143500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6442-7D50-4785-B153-25D0EA28D6E5}" type="datetime1">
              <a:rPr lang="nl-NL" smtClean="0"/>
              <a:t>17-9-2020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1094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A0C09-802B-4AD2-8AF9-76CA9830714C}" type="datetime1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799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A68-222F-430B-812B-DF440BE92FA0}" type="datetime1">
              <a:rPr lang="nl-NL" smtClean="0"/>
              <a:t>17-9-2020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4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2BFE-F27D-46A0-9FEC-9A118153F6CD}" type="datetime1">
              <a:rPr lang="nl-NL" smtClean="0"/>
              <a:t>17-9-2020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Gemeente Almere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39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1DF69-B6FA-4B96-867D-7952C157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A31D6C-EFC4-4313-8A1A-DCF827C01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3FF8A8-0E6B-4E21-839C-EBE48D95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DC28CC-87E0-4E2F-AF83-65610700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57385D-3C7E-4302-A364-B2CF81A9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35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3CE19-4819-4FE1-BCF1-43144081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31BEE-B4F7-4108-B94A-7807E8A37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86FE77-C113-4527-907E-0098AAC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329A23-4888-47BD-8F2A-C572F204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9BF791-5623-4757-8BB0-F9968E6E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074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5B021-06F3-4F9E-B67E-04FFC9F0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DF6AB1-D0E1-4AC9-A450-5DD627BFE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44251-A9A1-4BA3-98B8-03B0DA67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FCDF0F-CED5-4CE5-96D5-894A07C81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7F2F8F-59AC-4813-8C05-1F0D2823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46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31591"/>
            <a:ext cx="8229600" cy="346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342F-A604-4074-969A-8FE04A3DEC98}" type="datetime1">
              <a:rPr lang="nl-NL" smtClean="0"/>
              <a:t>17-9-2020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Gemeente Almere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AF99-0A0E-4574-B982-2F9ADF3846F9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87060"/>
            <a:ext cx="1296144" cy="3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0" r:id="rId4"/>
    <p:sldLayoutId id="2147483655" r:id="rId5"/>
    <p:sldLayoutId id="2147483656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spcBef>
          <a:spcPct val="20000"/>
        </a:spcBef>
        <a:buClr>
          <a:schemeClr val="accent1"/>
        </a:buClr>
        <a:buSzPct val="50000"/>
        <a:buFont typeface="Wingdings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276225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2E7CA5-5CC1-40ED-954B-B5052738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0F5807-3DFF-4778-B852-D178984A1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6A5800-AA84-4F00-8607-271999803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9C4A-2369-4789-941A-957831604603}" type="datetimeFigureOut">
              <a:rPr lang="nl-NL" smtClean="0"/>
              <a:t>17-9-2020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8CE4C5-62E8-4207-AA8E-2C50239F4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BCC1C2-EDC0-41B1-BF0F-2CF7B460D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EC3C0-A38C-45FB-B8FA-063AACEC39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23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nl/url?sa=i&amp;rct=j&amp;q=&amp;esrc=s&amp;source=images&amp;cd=&amp;cad=rja&amp;uact=8&amp;ved=0ahUKEwi6po2K8a7XAhVEIsAKHfH_DP4QjRwIBw&amp;url=http://www.gestrand.org/&amp;psig=AOvVaw3vZb10Vdz0nt0s7zpeigDa&amp;ust=1510227066379333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nl/url?sa=i&amp;rct=j&amp;q=&amp;esrc=s&amp;source=images&amp;cd=&amp;cad=rja&amp;uact=8&amp;ved=0ahUKEwjPsezi767XAhWLA8AKHayKDioQjRwIBw&amp;url=http://www.almeredezeweek.nl/nieuws/1416852-strandbad-duin-decor-van-voorronde-nk-beach-soccer&amp;psig=AOvVaw0MjhazEeZH80YTSvJmfbrz&amp;ust=1510226888253467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nl/url?sa=i&amp;rct=j&amp;q=&amp;esrc=s&amp;source=images&amp;cd=&amp;cad=rja&amp;uact=8&amp;ved=0ahUKEwjMq8aL1KfXAhXC_aQKHbTICeYQjRwIBw&amp;url=https://www.metronieuws.nl/nieuws/showbizz/2016/01/marco-borsatos-zomer-vol-met-festivals&amp;psig=AOvVaw0pimXtJpbImh6w6HF7o0Hl&amp;ust=1509978776806319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nl/url?sa=i&amp;rct=j&amp;q=&amp;esrc=s&amp;source=images&amp;cd=&amp;cad=rja&amp;uact=8&amp;ved=0ahUKEwiFt8-Ew8rXAhXqJMAKHXK9DS4QjRwIBw&amp;url=https://www.adventuretickets.nl/top-5-kitesurf-locaties-europa/&amp;psig=AOvVaw3LgFyh3lODOTckYYRqqL9-&amp;ust=1511176913186656" TargetMode="Externa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BC5C65C6-E499-4A32-A103-D266DB98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5867" y="-1388690"/>
            <a:ext cx="11083925" cy="73898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24F71E7-B050-4449-A8B1-CDB3E28A7F35}"/>
              </a:ext>
            </a:extLst>
          </p:cNvPr>
          <p:cNvSpPr/>
          <p:nvPr/>
        </p:nvSpPr>
        <p:spPr>
          <a:xfrm>
            <a:off x="5364088" y="0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ALV bewonersvereniging Zuiderduin</a:t>
            </a:r>
          </a:p>
          <a:p>
            <a:r>
              <a:rPr lang="nl-NL" dirty="0">
                <a:solidFill>
                  <a:schemeClr val="bg1"/>
                </a:solidFill>
              </a:rPr>
              <a:t>17 september 2020</a:t>
            </a:r>
          </a:p>
          <a:p>
            <a:r>
              <a:rPr lang="nl-NL" dirty="0">
                <a:solidFill>
                  <a:schemeClr val="bg1"/>
                </a:solidFill>
              </a:rPr>
              <a:t>Ontwikkelingen Kustzone Poort / DUIN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6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948C84E-2586-4531-92D9-F9577978E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74" b="9524"/>
          <a:stretch/>
        </p:blipFill>
        <p:spPr>
          <a:xfrm>
            <a:off x="9450" y="-668611"/>
            <a:ext cx="9134550" cy="61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8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5EA059-4DB2-4AC0-8A83-7FF6FA5C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2806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5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A13A207-B934-4EF6-AF14-143C8C74A4A1}"/>
              </a:ext>
            </a:extLst>
          </p:cNvPr>
          <p:cNvSpPr/>
          <p:nvPr/>
        </p:nvSpPr>
        <p:spPr>
          <a:xfrm>
            <a:off x="179512" y="4487951"/>
            <a:ext cx="259228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 descr="&#10; havana almere duin     ">
            <a:extLst>
              <a:ext uri="{FF2B5EF4-FFF2-40B4-BE49-F238E27FC236}">
                <a16:creationId xmlns:a16="http://schemas.microsoft.com/office/drawing/2014/main" id="{0AB06689-A0D8-4FB4-BAE9-34622170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60DF091-4955-4C37-8EDE-DFA781E7C374}"/>
              </a:ext>
            </a:extLst>
          </p:cNvPr>
          <p:cNvSpPr/>
          <p:nvPr/>
        </p:nvSpPr>
        <p:spPr>
          <a:xfrm>
            <a:off x="179512" y="4487951"/>
            <a:ext cx="259228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Afbeelding 1">
            <a:extLst>
              <a:ext uri="{FF2B5EF4-FFF2-40B4-BE49-F238E27FC236}">
                <a16:creationId xmlns:a16="http://schemas.microsoft.com/office/drawing/2014/main" id="{1245FAAB-D297-4A7C-910B-E27CB9EA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4" y="0"/>
            <a:ext cx="7444979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>
            <a:extLst>
              <a:ext uri="{FF2B5EF4-FFF2-40B4-BE49-F238E27FC236}">
                <a16:creationId xmlns:a16="http://schemas.microsoft.com/office/drawing/2014/main" id="{FE84BA9B-E08F-4775-A0F1-D745E416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752"/>
            <a:ext cx="8496944" cy="52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hthoek 3">
            <a:extLst>
              <a:ext uri="{FF2B5EF4-FFF2-40B4-BE49-F238E27FC236}">
                <a16:creationId xmlns:a16="http://schemas.microsoft.com/office/drawing/2014/main" id="{32AE5C34-A661-47DD-BE60-691CE59A3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35" y="195262"/>
            <a:ext cx="48601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100">
                <a:solidFill>
                  <a:schemeClr val="bg1"/>
                </a:solidFill>
              </a:rPr>
              <a:t>Kop Midden</a:t>
            </a:r>
            <a:endParaRPr lang="nl-NL" altLang="nl-NL"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F8FE96E-FF48-48BE-AC2A-32A5CBE4999D}"/>
              </a:ext>
            </a:extLst>
          </p:cNvPr>
          <p:cNvSpPr/>
          <p:nvPr/>
        </p:nvSpPr>
        <p:spPr>
          <a:xfrm>
            <a:off x="179512" y="4487951"/>
            <a:ext cx="259228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434" name="Afbeelding 1">
            <a:extLst>
              <a:ext uri="{FF2B5EF4-FFF2-40B4-BE49-F238E27FC236}">
                <a16:creationId xmlns:a16="http://schemas.microsoft.com/office/drawing/2014/main" id="{576370B2-CE05-4625-A3E0-6610570E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8926" r="9438" b="12976"/>
          <a:stretch>
            <a:fillRect/>
          </a:stretch>
        </p:blipFill>
        <p:spPr bwMode="auto">
          <a:xfrm>
            <a:off x="1143001" y="0"/>
            <a:ext cx="73473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1">
            <a:extLst>
              <a:ext uri="{FF2B5EF4-FFF2-40B4-BE49-F238E27FC236}">
                <a16:creationId xmlns:a16="http://schemas.microsoft.com/office/drawing/2014/main" id="{A19036C9-D096-488C-AA82-43B328E22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144"/>
            <a:ext cx="78009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>
            <a:extLst>
              <a:ext uri="{FF2B5EF4-FFF2-40B4-BE49-F238E27FC236}">
                <a16:creationId xmlns:a16="http://schemas.microsoft.com/office/drawing/2014/main" id="{9F27F4BC-8EC4-4E93-A685-CADC4C05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" y="0"/>
            <a:ext cx="8665370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>
            <a:extLst>
              <a:ext uri="{FF2B5EF4-FFF2-40B4-BE49-F238E27FC236}">
                <a16:creationId xmlns:a16="http://schemas.microsoft.com/office/drawing/2014/main" id="{1D6EBABB-CF89-4EE8-A1D6-0AB6B98F4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9" y="0"/>
            <a:ext cx="798433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">
            <a:extLst>
              <a:ext uri="{FF2B5EF4-FFF2-40B4-BE49-F238E27FC236}">
                <a16:creationId xmlns:a16="http://schemas.microsoft.com/office/drawing/2014/main" id="{14DE852E-F9CD-4793-82C2-AB6AC5087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457" cy="552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9B71F-85CD-4865-B5B1-1399F53A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3" y="176313"/>
            <a:ext cx="9144000" cy="627534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Samenvatting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43AE8EB-B87E-41E3-B50B-9E699CD5508D}"/>
              </a:ext>
            </a:extLst>
          </p:cNvPr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A14CEC-942C-478F-9B8B-8DEDD399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189989"/>
            <a:ext cx="7920037" cy="37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Hoofdopzet DUIN / recente luchtfoto’s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Voortgang verschillende deelgebieden</a:t>
            </a:r>
          </a:p>
          <a:p>
            <a:pPr marL="760413" lvl="2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200" dirty="0">
                <a:latin typeface="+mn-lt"/>
              </a:rPr>
              <a:t>Zuiderduin / Noorderduin</a:t>
            </a:r>
          </a:p>
          <a:p>
            <a:pPr marL="760413" lvl="2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200" dirty="0">
                <a:latin typeface="+mn-lt"/>
              </a:rPr>
              <a:t>Hoogbouwgebied</a:t>
            </a:r>
          </a:p>
          <a:p>
            <a:pPr marL="760413" lvl="2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200" dirty="0">
                <a:latin typeface="+mn-lt"/>
              </a:rPr>
              <a:t>Kreekbos Zuid</a:t>
            </a:r>
          </a:p>
          <a:p>
            <a:pPr marL="760413" lvl="2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200" dirty="0">
                <a:latin typeface="+mn-lt"/>
              </a:rPr>
              <a:t>Muiderduin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Basisscholen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Buitendijkse ontwikkelingen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endParaRPr lang="nl-NL" altLang="nl-NL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604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Afbeelding 3">
            <a:extLst>
              <a:ext uri="{FF2B5EF4-FFF2-40B4-BE49-F238E27FC236}">
                <a16:creationId xmlns:a16="http://schemas.microsoft.com/office/drawing/2014/main" id="{871F9003-A9BE-4873-886E-B57E0670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716383"/>
            <a:ext cx="9180512" cy="68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1">
            <a:extLst>
              <a:ext uri="{FF2B5EF4-FFF2-40B4-BE49-F238E27FC236}">
                <a16:creationId xmlns:a16="http://schemas.microsoft.com/office/drawing/2014/main" id="{7E4B5A2B-9D23-4B69-8A33-7FC0B1FC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9284286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Afbeelding 1">
            <a:extLst>
              <a:ext uri="{FF2B5EF4-FFF2-40B4-BE49-F238E27FC236}">
                <a16:creationId xmlns:a16="http://schemas.microsoft.com/office/drawing/2014/main" id="{55C1AE94-6406-44C2-9090-21CB23AC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690"/>
            <a:ext cx="9144000" cy="62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1563638"/>
            <a:ext cx="7772400" cy="1102519"/>
          </a:xfrm>
        </p:spPr>
        <p:txBody>
          <a:bodyPr>
            <a:normAutofit/>
          </a:bodyPr>
          <a:lstStyle/>
          <a:p>
            <a:r>
              <a:rPr lang="nl-NL" dirty="0"/>
              <a:t>Buitendijkse ontwikkelingen</a:t>
            </a:r>
          </a:p>
        </p:txBody>
      </p:sp>
      <p:sp>
        <p:nvSpPr>
          <p:cNvPr id="2" name="Rechthoek 1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738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2546"/>
            <a:ext cx="934032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21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Almeerderstrand</a:t>
            </a:r>
          </a:p>
        </p:txBody>
      </p:sp>
      <p:sp>
        <p:nvSpPr>
          <p:cNvPr id="7" name="Rechthoek 6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764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6521"/>
            <a:ext cx="9324104" cy="62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5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1C6B5-D7C2-42FF-94F3-027B0E3C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9C3858-DB3A-42DF-8BC8-B8AA047D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562"/>
            <a:ext cx="9108504" cy="66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1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pres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0"/>
            <a:ext cx="10298113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912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22532" name="Picture 2" descr="Afbeeldingsresultaat voor gestrand almere 201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38" y="0"/>
            <a:ext cx="130444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0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9B71F-85CD-4865-B5B1-1399F53A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3" y="176313"/>
            <a:ext cx="9144000" cy="627534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Duin in cijfers</a:t>
            </a: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43AE8EB-B87E-41E3-B50B-9E699CD5508D}"/>
              </a:ext>
            </a:extLst>
          </p:cNvPr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A14CEC-942C-478F-9B8B-8DEDD399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005323"/>
            <a:ext cx="7920037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130 hectare binnendijks en 70 hectare buitendijks.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Circa 3.000 woningen | circa 50% </a:t>
            </a:r>
            <a:r>
              <a:rPr lang="nl-NL" altLang="nl-NL" sz="1600" dirty="0" err="1">
                <a:latin typeface="+mn-lt"/>
              </a:rPr>
              <a:t>egw</a:t>
            </a:r>
            <a:r>
              <a:rPr lang="nl-NL" altLang="nl-NL" sz="1600" dirty="0">
                <a:latin typeface="+mn-lt"/>
              </a:rPr>
              <a:t> en 50% mgw  | 15% Soc, 20% MH en 65% K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sz="1600" dirty="0">
                <a:latin typeface="+mn-lt"/>
              </a:rPr>
              <a:t>Circa 120.000 m² kantoorruimte en overige voorzieningen als horeca, detailhandel, leisure, onderwijs en maatschappelijk.</a:t>
            </a:r>
            <a:endParaRPr lang="nl-NL" altLang="nl-NL" sz="1600" dirty="0">
              <a:latin typeface="+mn-lt"/>
            </a:endParaRP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2.500.000 m3 zand in binnendijks duinlandschap waarvan inmiddels 1,6 miljoen m3 aangevoerd (65.000 vrachtauto’s).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3 kilometer dijk binnen plangebied wordt versterkt</a:t>
            </a:r>
          </a:p>
          <a:p>
            <a:pPr marL="360363" lvl="1" indent="-360363" eaLnBrk="1" hangingPunct="1">
              <a:lnSpc>
                <a:spcPct val="170000"/>
              </a:lnSpc>
              <a:buClr>
                <a:schemeClr val="accent1"/>
              </a:buClr>
              <a:buSzPct val="50000"/>
              <a:buFont typeface="Wingdings" pitchFamily="2" charset="2"/>
              <a:buChar char=""/>
              <a:defRPr/>
            </a:pPr>
            <a:r>
              <a:rPr lang="nl-NL" altLang="nl-NL" sz="1600" dirty="0">
                <a:latin typeface="+mn-lt"/>
              </a:rPr>
              <a:t>Circa 30 hectare stranduitbreiding voor recreatie en evenementen</a:t>
            </a:r>
          </a:p>
          <a:p>
            <a:pPr marL="0" lvl="1" indent="0" eaLnBrk="1" hangingPunct="1">
              <a:lnSpc>
                <a:spcPct val="170000"/>
              </a:lnSpc>
              <a:buClr>
                <a:schemeClr val="accent1"/>
              </a:buClr>
              <a:buSzPct val="50000"/>
              <a:buNone/>
              <a:defRPr/>
            </a:pPr>
            <a:endParaRPr lang="nl-NL" altLang="nl-NL" sz="1600" dirty="0"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69F6FB-AEE6-4C87-BAD9-44914024B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50" y="3927303"/>
            <a:ext cx="2681093" cy="10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1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23556" name="Picture 2" descr="Afbeeldingsresultaat voor beach soccer alm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287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79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424936" cy="3463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1600" dirty="0"/>
              <a:t>Het Recreatie- en Stadsstrand van Almere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Strand eind 2017 in eigendom van de gemeente (grondruil met Staatsbosbeheer / Kromslootpark – </a:t>
            </a:r>
            <a:r>
              <a:rPr lang="nl-NL" sz="1600" dirty="0" err="1"/>
              <a:t>Almeerderstrand</a:t>
            </a:r>
            <a:endParaRPr lang="nl-NL" sz="1600" dirty="0"/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Duinlandschap doortrekken tot op het strand in combinatie met dijkversterking (vanaf 2022)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Opknappen van de infrastructuur / Basis op Orde (vanaf 2020)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Afspraken met horecaondernemers over doorontwikkeling (vanaf 2020)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Ontwikkeling Strandbad DUIN (vanaf 2020)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Opwaarderen Almeerderstrand</a:t>
            </a:r>
          </a:p>
        </p:txBody>
      </p:sp>
      <p:sp>
        <p:nvSpPr>
          <p:cNvPr id="6" name="Rechthoek 5"/>
          <p:cNvSpPr/>
          <p:nvPr/>
        </p:nvSpPr>
        <p:spPr>
          <a:xfrm>
            <a:off x="159864" y="4757725"/>
            <a:ext cx="1603824" cy="3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04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Evenementenstrand </a:t>
            </a:r>
          </a:p>
        </p:txBody>
      </p:sp>
      <p:sp>
        <p:nvSpPr>
          <p:cNvPr id="2" name="Rechthoek 1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789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altLang="nl-NL"/>
          </a:p>
        </p:txBody>
      </p:sp>
      <p:pic>
        <p:nvPicPr>
          <p:cNvPr id="7172" name="Picture 4" descr="Afbeeldingsresultaat voor festival zand alme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00" y="4763"/>
            <a:ext cx="12206288" cy="515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399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-113083"/>
            <a:ext cx="8229600" cy="346303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-1244674"/>
            <a:ext cx="9144000" cy="627534"/>
          </a:xfrm>
        </p:spPr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674"/>
            <a:ext cx="925195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 rot="1740256">
            <a:off x="3803650" y="1773164"/>
            <a:ext cx="2016125" cy="76200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Ovaal 6"/>
          <p:cNvSpPr/>
          <p:nvPr/>
        </p:nvSpPr>
        <p:spPr>
          <a:xfrm rot="20661347">
            <a:off x="-9525" y="3486076"/>
            <a:ext cx="6461125" cy="86836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 rot="2231584">
            <a:off x="3962400" y="1970014"/>
            <a:ext cx="169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>
                <a:solidFill>
                  <a:srgbClr val="FF0000"/>
                </a:solidFill>
              </a:rPr>
              <a:t>Huidige locatie</a:t>
            </a:r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 rot="20574664">
            <a:off x="2293938" y="3721026"/>
            <a:ext cx="185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 sz="2000">
                <a:solidFill>
                  <a:srgbClr val="FF0000"/>
                </a:solidFill>
              </a:rPr>
              <a:t>Nieuwe locatie</a:t>
            </a:r>
          </a:p>
        </p:txBody>
      </p:sp>
    </p:spTree>
    <p:extLst>
      <p:ext uri="{BB962C8B-B14F-4D97-AF65-F5344CB8AC3E}">
        <p14:creationId xmlns:p14="http://schemas.microsoft.com/office/powerpoint/2010/main" val="206693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304"/>
            <a:ext cx="9170023" cy="58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11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57200" y="1131590"/>
            <a:ext cx="8229600" cy="3672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4200" dirty="0"/>
              <a:t>Zand en Libelle Zomerweek maar ook voor ‘dagelijks gebruik’ door recreanten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Capaciteit voor ca. 25.000 bezoekers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Voldoende parkeergelegenheid (ca. 5.000 parkeerplaatsen)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Opgenomen in concept ontwerp bestemmingsplan Almere Poort – Buitendijks.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Vergunning Wet Natuurbescherming verleend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4200" dirty="0"/>
              <a:t>Aanleg medio 2020 gestart</a:t>
            </a:r>
          </a:p>
          <a:p>
            <a:pPr lvl="1">
              <a:lnSpc>
                <a:spcPct val="170000"/>
              </a:lnSpc>
              <a:defRPr/>
            </a:pPr>
            <a:endParaRPr lang="nl-NL" sz="4200" dirty="0"/>
          </a:p>
          <a:p>
            <a:pPr lvl="1">
              <a:lnSpc>
                <a:spcPct val="170000"/>
              </a:lnSpc>
            </a:pPr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 evenementenstrand</a:t>
            </a:r>
          </a:p>
        </p:txBody>
      </p:sp>
    </p:spTree>
    <p:extLst>
      <p:ext uri="{BB962C8B-B14F-4D97-AF65-F5344CB8AC3E}">
        <p14:creationId xmlns:p14="http://schemas.microsoft.com/office/powerpoint/2010/main" val="94148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Meerstrand</a:t>
            </a:r>
          </a:p>
        </p:txBody>
      </p:sp>
      <p:sp>
        <p:nvSpPr>
          <p:cNvPr id="5" name="Rechthoek 4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523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Picture 2" descr="C:\Users\jqu\AppData\Local\Microsoft\Windows\Temporary Internet Files\Content.Outlook\LPGQL0EY\171108_visiekaart plannen-visie_a2+noorderduin+boszu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6610"/>
            <a:ext cx="19676708" cy="139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Afbeeldingsresultaat voor kitesurfen strand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679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1EA4541-2732-4C19-8458-3AF9B459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73" t="15400"/>
          <a:stretch/>
        </p:blipFill>
        <p:spPr>
          <a:xfrm>
            <a:off x="179512" y="123479"/>
            <a:ext cx="8589412" cy="50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5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5C5A4E1F-D885-42A3-AE55-F02630053D28}"/>
              </a:ext>
            </a:extLst>
          </p:cNvPr>
          <p:cNvSpPr/>
          <p:nvPr/>
        </p:nvSpPr>
        <p:spPr>
          <a:xfrm>
            <a:off x="179512" y="4487951"/>
            <a:ext cx="259228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2" name="Picture 4">
            <a:extLst>
              <a:ext uri="{FF2B5EF4-FFF2-40B4-BE49-F238E27FC236}">
                <a16:creationId xmlns:a16="http://schemas.microsoft.com/office/drawing/2014/main" id="{20A82C65-880A-44A7-875E-2EEBE5DA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724025"/>
            <a:ext cx="7079456" cy="34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kstvak 4">
            <a:extLst>
              <a:ext uri="{FF2B5EF4-FFF2-40B4-BE49-F238E27FC236}">
                <a16:creationId xmlns:a16="http://schemas.microsoft.com/office/drawing/2014/main" id="{66B687E1-5248-4C6C-AEB5-5C64704A1C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94228" y="936682"/>
            <a:ext cx="1040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solidFill>
                  <a:srgbClr val="002060"/>
                </a:solidFill>
              </a:rPr>
              <a:t>Stranddorp</a:t>
            </a:r>
          </a:p>
        </p:txBody>
      </p:sp>
      <p:sp>
        <p:nvSpPr>
          <p:cNvPr id="5124" name="Tekstvak 5">
            <a:extLst>
              <a:ext uri="{FF2B5EF4-FFF2-40B4-BE49-F238E27FC236}">
                <a16:creationId xmlns:a16="http://schemas.microsoft.com/office/drawing/2014/main" id="{87EA8BB4-71FD-46AF-8518-DFA3017B4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19" y="3066137"/>
            <a:ext cx="10118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>
                <a:solidFill>
                  <a:srgbClr val="FF0000"/>
                </a:solidFill>
              </a:rPr>
              <a:t>Kop Noord</a:t>
            </a:r>
          </a:p>
        </p:txBody>
      </p:sp>
      <p:sp>
        <p:nvSpPr>
          <p:cNvPr id="5125" name="Tekstvak 6">
            <a:extLst>
              <a:ext uri="{FF2B5EF4-FFF2-40B4-BE49-F238E27FC236}">
                <a16:creationId xmlns:a16="http://schemas.microsoft.com/office/drawing/2014/main" id="{01970D0F-60AE-4791-8770-0502DFF9B84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20851" y="880723"/>
            <a:ext cx="1136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>
                <a:solidFill>
                  <a:srgbClr val="FF0000"/>
                </a:solidFill>
              </a:rPr>
              <a:t>Noorderduin</a:t>
            </a:r>
          </a:p>
        </p:txBody>
      </p:sp>
      <p:sp>
        <p:nvSpPr>
          <p:cNvPr id="5126" name="Tekstvak 7">
            <a:extLst>
              <a:ext uri="{FF2B5EF4-FFF2-40B4-BE49-F238E27FC236}">
                <a16:creationId xmlns:a16="http://schemas.microsoft.com/office/drawing/2014/main" id="{662065DC-FD9E-47A5-A436-6C01E1A4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444" y="3545959"/>
            <a:ext cx="8771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>
                <a:solidFill>
                  <a:srgbClr val="FF0000"/>
                </a:solidFill>
              </a:rPr>
              <a:t>Kop Zuid</a:t>
            </a:r>
          </a:p>
        </p:txBody>
      </p:sp>
      <p:sp>
        <p:nvSpPr>
          <p:cNvPr id="5127" name="Tekstvak 8">
            <a:extLst>
              <a:ext uri="{FF2B5EF4-FFF2-40B4-BE49-F238E27FC236}">
                <a16:creationId xmlns:a16="http://schemas.microsoft.com/office/drawing/2014/main" id="{ECBE0E01-30FA-4808-A8AA-A287B8BE1CE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14775" y="665815"/>
            <a:ext cx="16241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>
                <a:solidFill>
                  <a:srgbClr val="FF0000"/>
                </a:solidFill>
              </a:rPr>
              <a:t>Zuiderduin &amp; Vallei</a:t>
            </a:r>
          </a:p>
        </p:txBody>
      </p:sp>
      <p:sp>
        <p:nvSpPr>
          <p:cNvPr id="5128" name="Tekstvak 9">
            <a:extLst>
              <a:ext uri="{FF2B5EF4-FFF2-40B4-BE49-F238E27FC236}">
                <a16:creationId xmlns:a16="http://schemas.microsoft.com/office/drawing/2014/main" id="{27985591-ACD8-49E5-A307-3095F49DF4A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319022" y="839050"/>
            <a:ext cx="13003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>
                <a:solidFill>
                  <a:srgbClr val="FF0000"/>
                </a:solidFill>
              </a:rPr>
              <a:t>Kreekbos Zuid</a:t>
            </a:r>
          </a:p>
        </p:txBody>
      </p:sp>
      <p:sp>
        <p:nvSpPr>
          <p:cNvPr id="5129" name="Tekstvak 10">
            <a:extLst>
              <a:ext uri="{FF2B5EF4-FFF2-40B4-BE49-F238E27FC236}">
                <a16:creationId xmlns:a16="http://schemas.microsoft.com/office/drawing/2014/main" id="{FBECD375-AB54-4611-8107-8398C7E10A1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228128" y="917037"/>
            <a:ext cx="1040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solidFill>
                  <a:srgbClr val="002060"/>
                </a:solidFill>
              </a:rPr>
              <a:t>Muiderduin</a:t>
            </a:r>
          </a:p>
        </p:txBody>
      </p:sp>
      <p:sp>
        <p:nvSpPr>
          <p:cNvPr id="5130" name="Tekstvak 11">
            <a:extLst>
              <a:ext uri="{FF2B5EF4-FFF2-40B4-BE49-F238E27FC236}">
                <a16:creationId xmlns:a16="http://schemas.microsoft.com/office/drawing/2014/main" id="{C3C7AE7E-DF98-4415-81A2-DE0FD52A555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09785" y="766423"/>
            <a:ext cx="143500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350" dirty="0">
                <a:solidFill>
                  <a:srgbClr val="002060"/>
                </a:solidFill>
              </a:rPr>
              <a:t>Kreekbos Noord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4DC1E69-30B8-44EF-86A3-DC5638EE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4FD5F0-BDEE-4B1A-B000-59213A2C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A8546D-8E1F-428C-BC22-DC3B33A49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51470"/>
            <a:ext cx="997083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4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026" name="Picture 2" descr="Afbeeldingsresultaat voor kitesurfen nederla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2781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59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07504" y="4371950"/>
            <a:ext cx="2016224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1"/>
          <p:cNvSpPr txBox="1">
            <a:spLocks noGrp="1"/>
          </p:cNvSpPr>
          <p:nvPr>
            <p:ph idx="1"/>
          </p:nvPr>
        </p:nvSpPr>
        <p:spPr>
          <a:xfrm>
            <a:off x="467544" y="1059582"/>
            <a:ext cx="8229600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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76225" algn="l" defTabSz="914400" rtl="0" eaLnBrk="1" latinLnBrk="0" hangingPunct="1">
              <a:spcBef>
                <a:spcPct val="20000"/>
              </a:spcBef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70000"/>
              </a:lnSpc>
              <a:defRPr/>
            </a:pPr>
            <a:r>
              <a:rPr lang="nl-NL" sz="1600" dirty="0"/>
              <a:t>Extensief strand met ruimte voor catamaranzeilen, kitesurfen, “uitwaaien” en kleinschalige horeca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Versterken van het landschap / duinlandschap doortrekken tot op het strand 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Direct aansluitend op de naastgelegen deelgebied Stranddorp van DUIN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Circa 20 hectare, concrete plannen nog verder uit te werken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Aanleg na 2021</a:t>
            </a:r>
          </a:p>
          <a:p>
            <a:pPr lvl="1">
              <a:lnSpc>
                <a:spcPct val="170000"/>
              </a:lnSpc>
              <a:defRPr/>
            </a:pPr>
            <a:r>
              <a:rPr lang="nl-NL" sz="1600" dirty="0"/>
              <a:t>Relatie tussen dijkversterking  en strandaanleg nog nader uitwerken -&gt; flexibiliteit in planning waarborgen</a:t>
            </a:r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  <a:defRPr/>
            </a:pPr>
            <a:endParaRPr lang="nl-NL" sz="1600" dirty="0"/>
          </a:p>
          <a:p>
            <a:pPr lvl="1">
              <a:lnSpc>
                <a:spcPct val="170000"/>
              </a:lnSpc>
            </a:pPr>
            <a:endParaRPr lang="nl-NL" sz="16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</p:spPr>
        <p:txBody>
          <a:bodyPr>
            <a:normAutofit/>
          </a:bodyPr>
          <a:lstStyle/>
          <a:p>
            <a:r>
              <a:rPr lang="nl-NL" sz="3600" dirty="0"/>
              <a:t>Ontwikkeling Meerstrand</a:t>
            </a:r>
          </a:p>
        </p:txBody>
      </p:sp>
    </p:spTree>
    <p:extLst>
      <p:ext uri="{BB962C8B-B14F-4D97-AF65-F5344CB8AC3E}">
        <p14:creationId xmlns:p14="http://schemas.microsoft.com/office/powerpoint/2010/main" val="239902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BC5C65C6-E499-4A32-A103-D266DB98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69963" y="-1244674"/>
            <a:ext cx="11083925" cy="73898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24F71E7-B050-4449-A8B1-CDB3E28A7F35}"/>
              </a:ext>
            </a:extLst>
          </p:cNvPr>
          <p:cNvSpPr/>
          <p:nvPr/>
        </p:nvSpPr>
        <p:spPr>
          <a:xfrm>
            <a:off x="6444208" y="699542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Kustzone Poort / DUIN</a:t>
            </a:r>
          </a:p>
          <a:p>
            <a:r>
              <a:rPr lang="nl-NL" dirty="0">
                <a:solidFill>
                  <a:schemeClr val="bg1"/>
                </a:solidFill>
              </a:rPr>
              <a:t>17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152102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BF255-9F29-4321-B14E-59F6C731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00D83F-4567-4B0F-8BB4-30897E9D0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62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2CE869-C22E-4947-AD50-4E72362FE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4634"/>
            <a:ext cx="920307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E337A-4B9D-4931-ABD9-49A49396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11" name="Afbeelding 10" descr="Afbeelding met buiten, natuur, gras, berg&#10;&#10;Automatisch gegenereerde beschrijving">
            <a:extLst>
              <a:ext uri="{FF2B5EF4-FFF2-40B4-BE49-F238E27FC236}">
                <a16:creationId xmlns:a16="http://schemas.microsoft.com/office/drawing/2014/main" id="{F83A52A4-5DD2-4B9D-80E0-47E91EE0D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" y="-524595"/>
            <a:ext cx="9136772" cy="60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452586"/>
            <a:ext cx="7235210" cy="55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43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B75BB94-389D-479B-8067-03C310FEF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563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4617"/>
      </p:ext>
    </p:extLst>
  </p:cSld>
  <p:clrMapOvr>
    <a:masterClrMapping/>
  </p:clrMapOvr>
</p:sld>
</file>

<file path=ppt/theme/theme1.xml><?xml version="1.0" encoding="utf-8"?>
<a:theme xmlns:a="http://schemas.openxmlformats.org/drawingml/2006/main" name="LINK2">
  <a:themeElements>
    <a:clrScheme name="Linkeroever1">
      <a:dk1>
        <a:srgbClr val="356C81"/>
      </a:dk1>
      <a:lt1>
        <a:srgbClr val="FFFFFF"/>
      </a:lt1>
      <a:dk2>
        <a:srgbClr val="1F497D"/>
      </a:dk2>
      <a:lt2>
        <a:srgbClr val="EEECE1"/>
      </a:lt2>
      <a:accent1>
        <a:srgbClr val="00B0F0"/>
      </a:accent1>
      <a:accent2>
        <a:srgbClr val="E6AD2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10560</TotalTime>
  <Words>346</Words>
  <Application>Microsoft Office PowerPoint</Application>
  <PresentationFormat>Diavoorstelling (16:9)</PresentationFormat>
  <Paragraphs>68</Paragraphs>
  <Slides>43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LINK2</vt:lpstr>
      <vt:lpstr>Aangepast ontwerp</vt:lpstr>
      <vt:lpstr>PowerPoint-presentatie</vt:lpstr>
      <vt:lpstr>Samenvatting</vt:lpstr>
      <vt:lpstr>Duin in cijfers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Buitendijkse ontwikkelingen</vt:lpstr>
      <vt:lpstr>PowerPoint-presentatie</vt:lpstr>
      <vt:lpstr>Almeerderstrand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Opwaarderen Almeerderstrand</vt:lpstr>
      <vt:lpstr>Evenementenstrand </vt:lpstr>
      <vt:lpstr>PowerPoint-presentatie</vt:lpstr>
      <vt:lpstr>PowerPoint-presentatie</vt:lpstr>
      <vt:lpstr>PowerPoint-presentatie</vt:lpstr>
      <vt:lpstr>Nieuw evenementenstrand</vt:lpstr>
      <vt:lpstr>Meerstrand</vt:lpstr>
      <vt:lpstr>PowerPoint-presentatie</vt:lpstr>
      <vt:lpstr>PowerPoint-presentatie</vt:lpstr>
      <vt:lpstr>PowerPoint-presentatie</vt:lpstr>
      <vt:lpstr>PowerPoint-presentatie</vt:lpstr>
      <vt:lpstr>Ontwikkeling Meerstrand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it or lose it</dc:title>
  <dc:creator>Maarten</dc:creator>
  <cp:lastModifiedBy>Maaike Vergouw</cp:lastModifiedBy>
  <cp:revision>423</cp:revision>
  <cp:lastPrinted>2017-06-12T09:56:49Z</cp:lastPrinted>
  <dcterms:created xsi:type="dcterms:W3CDTF">2017-04-09T08:10:56Z</dcterms:created>
  <dcterms:modified xsi:type="dcterms:W3CDTF">2020-09-17T17:15:34Z</dcterms:modified>
</cp:coreProperties>
</file>