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793" r:id="rId2"/>
    <p:sldId id="836" r:id="rId3"/>
    <p:sldId id="842" r:id="rId4"/>
    <p:sldId id="837" r:id="rId5"/>
    <p:sldId id="841" r:id="rId6"/>
    <p:sldId id="838" r:id="rId7"/>
    <p:sldId id="840" r:id="rId8"/>
    <p:sldId id="839" r:id="rId9"/>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7" autoAdjust="0"/>
    <p:restoredTop sz="94660"/>
  </p:normalViewPr>
  <p:slideViewPr>
    <p:cSldViewPr snapToGrid="0">
      <p:cViewPr varScale="1">
        <p:scale>
          <a:sx n="91" d="100"/>
          <a:sy n="91" d="100"/>
        </p:scale>
        <p:origin x="33" y="3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aike Vergouw" userId="c2233b5a35065f99" providerId="LiveId" clId="{8F341F4D-2E37-4A3F-9CC5-3B1328F77723}"/>
    <pc:docChg chg="modSld sldOrd">
      <pc:chgData name="Maaike Vergouw" userId="c2233b5a35065f99" providerId="LiveId" clId="{8F341F4D-2E37-4A3F-9CC5-3B1328F77723}" dt="2024-03-14T16:56:20.509" v="5"/>
      <pc:docMkLst>
        <pc:docMk/>
      </pc:docMkLst>
      <pc:sldChg chg="ord">
        <pc:chgData name="Maaike Vergouw" userId="c2233b5a35065f99" providerId="LiveId" clId="{8F341F4D-2E37-4A3F-9CC5-3B1328F77723}" dt="2024-03-14T16:56:15.600" v="1"/>
        <pc:sldMkLst>
          <pc:docMk/>
          <pc:sldMk cId="1232319792" sldId="836"/>
        </pc:sldMkLst>
      </pc:sldChg>
      <pc:sldChg chg="ord">
        <pc:chgData name="Maaike Vergouw" userId="c2233b5a35065f99" providerId="LiveId" clId="{8F341F4D-2E37-4A3F-9CC5-3B1328F77723}" dt="2024-03-14T16:56:17.625" v="3"/>
        <pc:sldMkLst>
          <pc:docMk/>
          <pc:sldMk cId="3227305877" sldId="837"/>
        </pc:sldMkLst>
      </pc:sldChg>
      <pc:sldChg chg="ord">
        <pc:chgData name="Maaike Vergouw" userId="c2233b5a35065f99" providerId="LiveId" clId="{8F341F4D-2E37-4A3F-9CC5-3B1328F77723}" dt="2024-03-14T16:56:20.509" v="5"/>
        <pc:sldMkLst>
          <pc:docMk/>
          <pc:sldMk cId="2957521512" sldId="83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418A7B-7385-4058-BCED-CEEE7FD2C6A5}" type="datetimeFigureOut">
              <a:rPr lang="nl-NL" smtClean="0"/>
              <a:t>14-3-2024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E72258-1400-4F73-B06C-13DA3EF170AE}" type="slidenum">
              <a:rPr lang="nl-NL" smtClean="0"/>
              <a:t>‹nr.›</a:t>
            </a:fld>
            <a:endParaRPr lang="nl-NL"/>
          </a:p>
        </p:txBody>
      </p:sp>
    </p:spTree>
    <p:extLst>
      <p:ext uri="{BB962C8B-B14F-4D97-AF65-F5344CB8AC3E}">
        <p14:creationId xmlns:p14="http://schemas.microsoft.com/office/powerpoint/2010/main" val="3268056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101600" y="750888"/>
            <a:ext cx="6661150" cy="3748087"/>
          </a:xfrm>
        </p:spPr>
      </p:sp>
      <p:sp>
        <p:nvSpPr>
          <p:cNvPr id="3" name="Tijdelijke aanduiding voor notities 2"/>
          <p:cNvSpPr>
            <a:spLocks noGrp="1"/>
          </p:cNvSpPr>
          <p:nvPr>
            <p:ph type="body" idx="1"/>
          </p:nvPr>
        </p:nvSpPr>
        <p:spPr/>
        <p:txBody>
          <a:bodyPr/>
          <a:lstStyle/>
          <a:p>
            <a:endParaRPr lang="nl-NL" dirty="0"/>
          </a:p>
        </p:txBody>
      </p:sp>
    </p:spTree>
    <p:extLst>
      <p:ext uri="{BB962C8B-B14F-4D97-AF65-F5344CB8AC3E}">
        <p14:creationId xmlns:p14="http://schemas.microsoft.com/office/powerpoint/2010/main" val="3837373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23F0B1-C5AF-8F68-0BC0-2572DB0A1E01}"/>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636AABA7-A38D-E9AE-6AE5-6F07C00CC18F}"/>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600142DC-4D4A-D986-E359-1FA9CD2CD7E0}"/>
              </a:ext>
            </a:extLst>
          </p:cNvPr>
          <p:cNvSpPr>
            <a:spLocks noGrp="1"/>
          </p:cNvSpPr>
          <p:nvPr>
            <p:ph type="body" idx="1"/>
          </p:nvPr>
        </p:nvSpPr>
        <p:spPr/>
        <p:txBody>
          <a:bodyPr/>
          <a:lstStyle/>
          <a:p>
            <a:pPr algn="l"/>
            <a:r>
              <a:rPr lang="nl-NL" dirty="0" err="1">
                <a:effectLst/>
              </a:rPr>
              <a:t>StrandLAB</a:t>
            </a:r>
            <a:r>
              <a:rPr lang="nl-NL" dirty="0">
                <a:effectLst/>
              </a:rPr>
              <a:t> maakt als buitenlaboratorium voor cultuur samen met anderen programma op én om het </a:t>
            </a:r>
            <a:r>
              <a:rPr lang="nl-NL" dirty="0" err="1">
                <a:effectLst/>
              </a:rPr>
              <a:t>Almeerderstrand</a:t>
            </a:r>
            <a:r>
              <a:rPr lang="nl-NL" dirty="0">
                <a:effectLst/>
              </a:rPr>
              <a:t>. </a:t>
            </a:r>
            <a:r>
              <a:rPr lang="nl-NL" dirty="0" err="1">
                <a:effectLst/>
              </a:rPr>
              <a:t>StrandLAB</a:t>
            </a:r>
            <a:r>
              <a:rPr lang="nl-NL" dirty="0">
                <a:effectLst/>
              </a:rPr>
              <a:t> is een culturele broedplaats en plek voor experiment en talentontwikkeling.</a:t>
            </a:r>
            <a:br>
              <a:rPr lang="nl-NL" dirty="0">
                <a:effectLst/>
              </a:rPr>
            </a:br>
            <a:br>
              <a:rPr lang="nl-NL" dirty="0">
                <a:effectLst/>
              </a:rPr>
            </a:br>
            <a:r>
              <a:rPr lang="nl-NL" dirty="0">
                <a:effectLst/>
              </a:rPr>
              <a:t>Via ons programma nemen we je mee in het verhaal van het strand en betrekken we jou bij de herinnering en de belofte van de samenleving en het landschap. Bekijk hier ons programma!</a:t>
            </a:r>
          </a:p>
          <a:p>
            <a:pPr algn="l"/>
            <a:endParaRPr lang="nl-NL" b="1" i="0" dirty="0">
              <a:solidFill>
                <a:srgbClr val="000000"/>
              </a:solidFill>
              <a:effectLst/>
              <a:latin typeface="Diatype"/>
            </a:endParaRPr>
          </a:p>
          <a:p>
            <a:pPr algn="l"/>
            <a:r>
              <a:rPr lang="nl-NL" b="1" dirty="0">
                <a:effectLst/>
                <a:latin typeface="Diatype"/>
              </a:rPr>
              <a:t>Community</a:t>
            </a:r>
          </a:p>
          <a:p>
            <a:pPr algn="l"/>
            <a:r>
              <a:rPr lang="nl-NL" dirty="0" err="1">
                <a:effectLst/>
              </a:rPr>
              <a:t>StrandLAB</a:t>
            </a:r>
            <a:r>
              <a:rPr lang="nl-NL" dirty="0">
                <a:effectLst/>
              </a:rPr>
              <a:t> bouwt aan de samenleving van Almere door culturele initiatieven in Poort uit te lichten en te versterken. Dat doen we door het aanjagen van samenwerkingen, het aanbieden van het atelier en werkplaats als podium en uitvalsbasis voor ontwikkeling en het ondersteunen in de vorm van middelen.</a:t>
            </a:r>
            <a:br>
              <a:rPr lang="nl-NL" dirty="0">
                <a:effectLst/>
              </a:rPr>
            </a:br>
            <a:br>
              <a:rPr lang="nl-NL" dirty="0">
                <a:effectLst/>
              </a:rPr>
            </a:br>
            <a:r>
              <a:rPr lang="nl-NL" dirty="0">
                <a:effectLst/>
              </a:rPr>
              <a:t>Sinds medio 2023 maken Club Duin en Scouting Novo </a:t>
            </a:r>
            <a:r>
              <a:rPr lang="nl-NL" dirty="0" err="1">
                <a:effectLst/>
              </a:rPr>
              <a:t>Mundo</a:t>
            </a:r>
            <a:r>
              <a:rPr lang="nl-NL" dirty="0">
                <a:effectLst/>
              </a:rPr>
              <a:t> gebruik van het atelier van </a:t>
            </a:r>
            <a:r>
              <a:rPr lang="nl-NL" dirty="0" err="1">
                <a:effectLst/>
              </a:rPr>
              <a:t>StrandLAB</a:t>
            </a:r>
            <a:r>
              <a:rPr lang="nl-NL" dirty="0">
                <a:effectLst/>
              </a:rPr>
              <a:t> als uitvalsbasis. Sinds kort zijn we programmapartner van Cultuur Club Poort. Ook </a:t>
            </a:r>
            <a:r>
              <a:rPr lang="nl-NL" dirty="0" err="1">
                <a:effectLst/>
              </a:rPr>
              <a:t>Flevolab</a:t>
            </a:r>
            <a:r>
              <a:rPr lang="nl-NL" dirty="0">
                <a:effectLst/>
              </a:rPr>
              <a:t> kan niet ontbreken in dit rijtje. Heb jij een idee of een initiatief waarvoor je kansen ziet voor samenwerking? Mail naar info@strandlab-almere.nl</a:t>
            </a:r>
          </a:p>
          <a:p>
            <a:pPr algn="l"/>
            <a:endParaRPr lang="nl-NL" dirty="0">
              <a:effectLst/>
            </a:endParaRPr>
          </a:p>
          <a:p>
            <a:pPr algn="l"/>
            <a:r>
              <a:rPr lang="nl-NL" b="1" dirty="0">
                <a:effectLst/>
                <a:latin typeface="Diatype"/>
              </a:rPr>
              <a:t>Samenwerkingen</a:t>
            </a:r>
          </a:p>
          <a:p>
            <a:pPr algn="l"/>
            <a:r>
              <a:rPr lang="nl-NL" dirty="0">
                <a:effectLst/>
              </a:rPr>
              <a:t>Bij </a:t>
            </a:r>
            <a:r>
              <a:rPr lang="nl-NL" dirty="0" err="1">
                <a:effectLst/>
              </a:rPr>
              <a:t>StrandLAB</a:t>
            </a:r>
            <a:r>
              <a:rPr lang="nl-NL" dirty="0">
                <a:effectLst/>
              </a:rPr>
              <a:t> geloven we in samenwerken en verbinden van mensen uit verschillende vakgebieden. Onze culturele plek groeit dankzij onze samenwerkingen met lokale en (</a:t>
            </a:r>
            <a:r>
              <a:rPr lang="nl-NL" dirty="0" err="1">
                <a:effectLst/>
              </a:rPr>
              <a:t>inter</a:t>
            </a:r>
            <a:r>
              <a:rPr lang="nl-NL" dirty="0">
                <a:effectLst/>
              </a:rPr>
              <a:t>)nationale partners. Zo maken we bijzondere programma’s die de gemeenschap en de stad Almere positief beïnvloeden. We staan open voor nieuwe partners om samen de Almeerse en </a:t>
            </a:r>
            <a:r>
              <a:rPr lang="nl-NL" dirty="0" err="1">
                <a:effectLst/>
              </a:rPr>
              <a:t>Flevolandse</a:t>
            </a:r>
            <a:r>
              <a:rPr lang="nl-NL" dirty="0">
                <a:effectLst/>
              </a:rPr>
              <a:t> culturele uitstraling te versterken.</a:t>
            </a:r>
          </a:p>
          <a:p>
            <a:pPr algn="l"/>
            <a:endParaRPr lang="nl-NL" dirty="0">
              <a:effectLst/>
            </a:endParaRPr>
          </a:p>
          <a:p>
            <a:pPr algn="l"/>
            <a:br>
              <a:rPr lang="nl-NL" dirty="0"/>
            </a:br>
            <a:r>
              <a:rPr lang="nl-NL" b="1" dirty="0">
                <a:effectLst/>
                <a:latin typeface="Diatype"/>
              </a:rPr>
              <a:t>Veldacademie</a:t>
            </a:r>
          </a:p>
          <a:p>
            <a:pPr algn="l"/>
            <a:r>
              <a:rPr lang="nl-NL" dirty="0">
                <a:effectLst/>
              </a:rPr>
              <a:t>De Veldacademie is een interdisciplinair programma waarin veldonderzoek als methode centraal staat om verschillende facetten van onze complexe wereld te onderzoeken. Hierbinnen wordt nauw samengewerkt met (kunst)academies, waarbij zowel docenten als studenten betrokken zijn, evenals vertegenwoordigers uit de ecologie. We streven naar samenwerking met lokale onderwijsinstellingen, makers en het publiek voor de opzet en uitvoering van dit programma.</a:t>
            </a:r>
          </a:p>
          <a:p>
            <a:br>
              <a:rPr lang="nl-NL" dirty="0">
                <a:effectLst/>
              </a:rPr>
            </a:br>
            <a:endParaRPr lang="nl-NL" b="1" i="0" dirty="0">
              <a:solidFill>
                <a:srgbClr val="000000"/>
              </a:solidFill>
              <a:effectLst/>
              <a:latin typeface="Diatype"/>
            </a:endParaRPr>
          </a:p>
          <a:p>
            <a:pPr algn="l"/>
            <a:endParaRPr lang="nl-NL" b="1" i="0" dirty="0">
              <a:solidFill>
                <a:srgbClr val="000000"/>
              </a:solidFill>
              <a:effectLst/>
              <a:latin typeface="Diatype"/>
            </a:endParaRPr>
          </a:p>
          <a:p>
            <a:pPr algn="l"/>
            <a:r>
              <a:rPr lang="nl-NL" b="1" i="0" dirty="0">
                <a:solidFill>
                  <a:srgbClr val="000000"/>
                </a:solidFill>
                <a:effectLst/>
                <a:latin typeface="Diatype"/>
              </a:rPr>
              <a:t>Residenten</a:t>
            </a:r>
          </a:p>
          <a:p>
            <a:pPr algn="l"/>
            <a:r>
              <a:rPr lang="nl-NL" b="0" i="0" dirty="0">
                <a:solidFill>
                  <a:srgbClr val="000000"/>
                </a:solidFill>
                <a:effectLst/>
                <a:latin typeface="Diatype"/>
              </a:rPr>
              <a:t>Via ons residentieprogramma bieden we ruimte aan lokale, nationale en internationale makers, kunstenaars en onderzoekers. Vanuit Atelier </a:t>
            </a:r>
            <a:r>
              <a:rPr lang="nl-NL" b="0" i="0" dirty="0" err="1">
                <a:solidFill>
                  <a:srgbClr val="000000"/>
                </a:solidFill>
                <a:effectLst/>
                <a:latin typeface="Diatype"/>
              </a:rPr>
              <a:t>StrandLAB</a:t>
            </a:r>
            <a:r>
              <a:rPr lang="nl-NL" b="0" i="0" dirty="0">
                <a:solidFill>
                  <a:srgbClr val="000000"/>
                </a:solidFill>
                <a:effectLst/>
                <a:latin typeface="Diatype"/>
              </a:rPr>
              <a:t> en de werkplaats gaan de residenten gedurende een vooraf afgesproken periode een relatie aan met de sociale en fysieke omgeving, vanuit hun eigen onderzoeksvraag. Het resultaat hiervan delen ze op verschillende manieren met het publiek.</a:t>
            </a:r>
          </a:p>
          <a:p>
            <a:endParaRPr lang="nl-NL" dirty="0"/>
          </a:p>
        </p:txBody>
      </p:sp>
    </p:spTree>
    <p:extLst>
      <p:ext uri="{BB962C8B-B14F-4D97-AF65-F5344CB8AC3E}">
        <p14:creationId xmlns:p14="http://schemas.microsoft.com/office/powerpoint/2010/main" val="29923239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101600" y="750888"/>
            <a:ext cx="6661150" cy="3748087"/>
          </a:xfrm>
        </p:spPr>
      </p:sp>
      <p:sp>
        <p:nvSpPr>
          <p:cNvPr id="3" name="Tijdelijke aanduiding voor notities 2"/>
          <p:cNvSpPr>
            <a:spLocks noGrp="1"/>
          </p:cNvSpPr>
          <p:nvPr>
            <p:ph type="body" idx="1"/>
          </p:nvPr>
        </p:nvSpPr>
        <p:spPr/>
        <p:txBody>
          <a:bodyPr/>
          <a:lstStyle/>
          <a:p>
            <a:endParaRPr lang="nl-NL" dirty="0"/>
          </a:p>
        </p:txBody>
      </p:sp>
    </p:spTree>
    <p:extLst>
      <p:ext uri="{BB962C8B-B14F-4D97-AF65-F5344CB8AC3E}">
        <p14:creationId xmlns:p14="http://schemas.microsoft.com/office/powerpoint/2010/main" val="9476105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23F0B1-C5AF-8F68-0BC0-2572DB0A1E01}"/>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636AABA7-A38D-E9AE-6AE5-6F07C00CC18F}"/>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600142DC-4D4A-D986-E359-1FA9CD2CD7E0}"/>
              </a:ext>
            </a:extLst>
          </p:cNvPr>
          <p:cNvSpPr>
            <a:spLocks noGrp="1"/>
          </p:cNvSpPr>
          <p:nvPr>
            <p:ph type="body" idx="1"/>
          </p:nvPr>
        </p:nvSpPr>
        <p:spPr/>
        <p:txBody>
          <a:bodyPr/>
          <a:lstStyle/>
          <a:p>
            <a:pPr algn="l"/>
            <a:r>
              <a:rPr lang="nl-NL" dirty="0" err="1">
                <a:effectLst/>
              </a:rPr>
              <a:t>StrandLAB</a:t>
            </a:r>
            <a:r>
              <a:rPr lang="nl-NL" dirty="0">
                <a:effectLst/>
              </a:rPr>
              <a:t> maakt als buitenlaboratorium voor cultuur samen met anderen programma op én om het </a:t>
            </a:r>
            <a:r>
              <a:rPr lang="nl-NL" dirty="0" err="1">
                <a:effectLst/>
              </a:rPr>
              <a:t>Almeerderstrand</a:t>
            </a:r>
            <a:r>
              <a:rPr lang="nl-NL" dirty="0">
                <a:effectLst/>
              </a:rPr>
              <a:t>. </a:t>
            </a:r>
            <a:r>
              <a:rPr lang="nl-NL" dirty="0" err="1">
                <a:effectLst/>
              </a:rPr>
              <a:t>StrandLAB</a:t>
            </a:r>
            <a:r>
              <a:rPr lang="nl-NL" dirty="0">
                <a:effectLst/>
              </a:rPr>
              <a:t> is een culturele broedplaats en plek voor experiment en talentontwikkeling.</a:t>
            </a:r>
            <a:br>
              <a:rPr lang="nl-NL" dirty="0">
                <a:effectLst/>
              </a:rPr>
            </a:br>
            <a:br>
              <a:rPr lang="nl-NL" dirty="0">
                <a:effectLst/>
              </a:rPr>
            </a:br>
            <a:r>
              <a:rPr lang="nl-NL" dirty="0">
                <a:effectLst/>
              </a:rPr>
              <a:t>Via ons programma nemen we je mee in het verhaal van het strand en betrekken we jou bij de herinnering en de belofte van de samenleving en het landschap. Bekijk hier ons programma!</a:t>
            </a:r>
          </a:p>
          <a:p>
            <a:pPr algn="l"/>
            <a:endParaRPr lang="nl-NL" b="1" i="0" dirty="0">
              <a:solidFill>
                <a:srgbClr val="000000"/>
              </a:solidFill>
              <a:effectLst/>
              <a:latin typeface="Diatype"/>
            </a:endParaRPr>
          </a:p>
          <a:p>
            <a:pPr algn="l"/>
            <a:r>
              <a:rPr lang="nl-NL" b="1" dirty="0">
                <a:effectLst/>
                <a:latin typeface="Diatype"/>
              </a:rPr>
              <a:t>Community</a:t>
            </a:r>
          </a:p>
          <a:p>
            <a:pPr algn="l"/>
            <a:r>
              <a:rPr lang="nl-NL" dirty="0" err="1">
                <a:effectLst/>
              </a:rPr>
              <a:t>StrandLAB</a:t>
            </a:r>
            <a:r>
              <a:rPr lang="nl-NL" dirty="0">
                <a:effectLst/>
              </a:rPr>
              <a:t> bouwt aan de samenleving van Almere door culturele initiatieven in Poort uit te lichten en te versterken. Dat doen we door het aanjagen van samenwerkingen, het aanbieden van het atelier en werkplaats als podium en uitvalsbasis voor ontwikkeling en het ondersteunen in de vorm van middelen.</a:t>
            </a:r>
            <a:br>
              <a:rPr lang="nl-NL" dirty="0">
                <a:effectLst/>
              </a:rPr>
            </a:br>
            <a:br>
              <a:rPr lang="nl-NL" dirty="0">
                <a:effectLst/>
              </a:rPr>
            </a:br>
            <a:r>
              <a:rPr lang="nl-NL" dirty="0">
                <a:effectLst/>
              </a:rPr>
              <a:t>Sinds medio 2023 maken Club Duin en Scouting Novo </a:t>
            </a:r>
            <a:r>
              <a:rPr lang="nl-NL" dirty="0" err="1">
                <a:effectLst/>
              </a:rPr>
              <a:t>Mundo</a:t>
            </a:r>
            <a:r>
              <a:rPr lang="nl-NL" dirty="0">
                <a:effectLst/>
              </a:rPr>
              <a:t> gebruik van het atelier van </a:t>
            </a:r>
            <a:r>
              <a:rPr lang="nl-NL" dirty="0" err="1">
                <a:effectLst/>
              </a:rPr>
              <a:t>StrandLAB</a:t>
            </a:r>
            <a:r>
              <a:rPr lang="nl-NL" dirty="0">
                <a:effectLst/>
              </a:rPr>
              <a:t> als uitvalsbasis. Sinds kort zijn we programmapartner van Cultuur Club Poort. Ook </a:t>
            </a:r>
            <a:r>
              <a:rPr lang="nl-NL" dirty="0" err="1">
                <a:effectLst/>
              </a:rPr>
              <a:t>Flevolab</a:t>
            </a:r>
            <a:r>
              <a:rPr lang="nl-NL" dirty="0">
                <a:effectLst/>
              </a:rPr>
              <a:t> kan niet ontbreken in dit rijtje. Heb jij een idee of een initiatief waarvoor je kansen ziet voor samenwerking? Mail naar info@strandlab-almere.nl</a:t>
            </a:r>
          </a:p>
          <a:p>
            <a:pPr algn="l"/>
            <a:endParaRPr lang="nl-NL" dirty="0">
              <a:effectLst/>
            </a:endParaRPr>
          </a:p>
          <a:p>
            <a:pPr algn="l"/>
            <a:r>
              <a:rPr lang="nl-NL" b="1" dirty="0">
                <a:effectLst/>
                <a:latin typeface="Diatype"/>
              </a:rPr>
              <a:t>Samenwerkingen</a:t>
            </a:r>
          </a:p>
          <a:p>
            <a:pPr algn="l"/>
            <a:r>
              <a:rPr lang="nl-NL" dirty="0">
                <a:effectLst/>
              </a:rPr>
              <a:t>Bij </a:t>
            </a:r>
            <a:r>
              <a:rPr lang="nl-NL" dirty="0" err="1">
                <a:effectLst/>
              </a:rPr>
              <a:t>StrandLAB</a:t>
            </a:r>
            <a:r>
              <a:rPr lang="nl-NL" dirty="0">
                <a:effectLst/>
              </a:rPr>
              <a:t> geloven we in samenwerken en verbinden van mensen uit verschillende vakgebieden. Onze culturele plek groeit dankzij onze samenwerkingen met lokale en (</a:t>
            </a:r>
            <a:r>
              <a:rPr lang="nl-NL" dirty="0" err="1">
                <a:effectLst/>
              </a:rPr>
              <a:t>inter</a:t>
            </a:r>
            <a:r>
              <a:rPr lang="nl-NL" dirty="0">
                <a:effectLst/>
              </a:rPr>
              <a:t>)nationale partners. Zo maken we bijzondere programma’s die de gemeenschap en de stad Almere positief beïnvloeden. We staan open voor nieuwe partners om samen de Almeerse en </a:t>
            </a:r>
            <a:r>
              <a:rPr lang="nl-NL" dirty="0" err="1">
                <a:effectLst/>
              </a:rPr>
              <a:t>Flevolandse</a:t>
            </a:r>
            <a:r>
              <a:rPr lang="nl-NL" dirty="0">
                <a:effectLst/>
              </a:rPr>
              <a:t> culturele uitstraling te versterken.</a:t>
            </a:r>
          </a:p>
          <a:p>
            <a:pPr algn="l"/>
            <a:endParaRPr lang="nl-NL" dirty="0">
              <a:effectLst/>
            </a:endParaRPr>
          </a:p>
          <a:p>
            <a:pPr algn="l"/>
            <a:br>
              <a:rPr lang="nl-NL" dirty="0"/>
            </a:br>
            <a:r>
              <a:rPr lang="nl-NL" b="1" dirty="0">
                <a:effectLst/>
                <a:latin typeface="Diatype"/>
              </a:rPr>
              <a:t>Veldacademie</a:t>
            </a:r>
          </a:p>
          <a:p>
            <a:pPr algn="l"/>
            <a:r>
              <a:rPr lang="nl-NL" dirty="0">
                <a:effectLst/>
              </a:rPr>
              <a:t>De Veldacademie is een interdisciplinair programma waarin veldonderzoek als methode centraal staat om verschillende facetten van onze complexe wereld te onderzoeken. Hierbinnen wordt nauw samengewerkt met (kunst)academies, waarbij zowel docenten als studenten betrokken zijn, evenals vertegenwoordigers uit de ecologie. We streven naar samenwerking met lokale onderwijsinstellingen, makers en het publiek voor de opzet en uitvoering van dit programma.</a:t>
            </a:r>
          </a:p>
          <a:p>
            <a:br>
              <a:rPr lang="nl-NL" dirty="0">
                <a:effectLst/>
              </a:rPr>
            </a:br>
            <a:endParaRPr lang="nl-NL" b="1" i="0" dirty="0">
              <a:solidFill>
                <a:srgbClr val="000000"/>
              </a:solidFill>
              <a:effectLst/>
              <a:latin typeface="Diatype"/>
            </a:endParaRPr>
          </a:p>
          <a:p>
            <a:pPr algn="l"/>
            <a:endParaRPr lang="nl-NL" b="1" i="0" dirty="0">
              <a:solidFill>
                <a:srgbClr val="000000"/>
              </a:solidFill>
              <a:effectLst/>
              <a:latin typeface="Diatype"/>
            </a:endParaRPr>
          </a:p>
          <a:p>
            <a:pPr algn="l"/>
            <a:r>
              <a:rPr lang="nl-NL" b="1" i="0" dirty="0">
                <a:solidFill>
                  <a:srgbClr val="000000"/>
                </a:solidFill>
                <a:effectLst/>
                <a:latin typeface="Diatype"/>
              </a:rPr>
              <a:t>Residenten</a:t>
            </a:r>
          </a:p>
          <a:p>
            <a:pPr algn="l"/>
            <a:r>
              <a:rPr lang="nl-NL" b="0" i="0" dirty="0">
                <a:solidFill>
                  <a:srgbClr val="000000"/>
                </a:solidFill>
                <a:effectLst/>
                <a:latin typeface="Diatype"/>
              </a:rPr>
              <a:t>Via ons residentieprogramma bieden we ruimte aan lokale, nationale en internationale makers, kunstenaars en onderzoekers. Vanuit Atelier </a:t>
            </a:r>
            <a:r>
              <a:rPr lang="nl-NL" b="0" i="0" dirty="0" err="1">
                <a:solidFill>
                  <a:srgbClr val="000000"/>
                </a:solidFill>
                <a:effectLst/>
                <a:latin typeface="Diatype"/>
              </a:rPr>
              <a:t>StrandLAB</a:t>
            </a:r>
            <a:r>
              <a:rPr lang="nl-NL" b="0" i="0" dirty="0">
                <a:solidFill>
                  <a:srgbClr val="000000"/>
                </a:solidFill>
                <a:effectLst/>
                <a:latin typeface="Diatype"/>
              </a:rPr>
              <a:t> en de werkplaats gaan de residenten gedurende een vooraf afgesproken periode een relatie aan met de sociale en fysieke omgeving, vanuit hun eigen onderzoeksvraag. Het resultaat hiervan delen ze op verschillende manieren met het publiek.</a:t>
            </a:r>
          </a:p>
          <a:p>
            <a:endParaRPr lang="nl-NL" dirty="0"/>
          </a:p>
        </p:txBody>
      </p:sp>
    </p:spTree>
    <p:extLst>
      <p:ext uri="{BB962C8B-B14F-4D97-AF65-F5344CB8AC3E}">
        <p14:creationId xmlns:p14="http://schemas.microsoft.com/office/powerpoint/2010/main" val="19856649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101600" y="750888"/>
            <a:ext cx="6661150" cy="3748087"/>
          </a:xfrm>
        </p:spPr>
      </p:sp>
      <p:sp>
        <p:nvSpPr>
          <p:cNvPr id="3" name="Tijdelijke aanduiding voor notities 2"/>
          <p:cNvSpPr>
            <a:spLocks noGrp="1"/>
          </p:cNvSpPr>
          <p:nvPr>
            <p:ph type="body" idx="1"/>
          </p:nvPr>
        </p:nvSpPr>
        <p:spPr/>
        <p:txBody>
          <a:bodyPr/>
          <a:lstStyle/>
          <a:p>
            <a:endParaRPr lang="nl-NL" dirty="0"/>
          </a:p>
        </p:txBody>
      </p:sp>
    </p:spTree>
    <p:extLst>
      <p:ext uri="{BB962C8B-B14F-4D97-AF65-F5344CB8AC3E}">
        <p14:creationId xmlns:p14="http://schemas.microsoft.com/office/powerpoint/2010/main" val="18792218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23F0B1-C5AF-8F68-0BC0-2572DB0A1E01}"/>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636AABA7-A38D-E9AE-6AE5-6F07C00CC18F}"/>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600142DC-4D4A-D986-E359-1FA9CD2CD7E0}"/>
              </a:ext>
            </a:extLst>
          </p:cNvPr>
          <p:cNvSpPr>
            <a:spLocks noGrp="1"/>
          </p:cNvSpPr>
          <p:nvPr>
            <p:ph type="body" idx="1"/>
          </p:nvPr>
        </p:nvSpPr>
        <p:spPr/>
        <p:txBody>
          <a:bodyPr/>
          <a:lstStyle/>
          <a:p>
            <a:pPr algn="l"/>
            <a:r>
              <a:rPr lang="nl-NL" dirty="0" err="1">
                <a:effectLst/>
              </a:rPr>
              <a:t>StrandLAB</a:t>
            </a:r>
            <a:r>
              <a:rPr lang="nl-NL" dirty="0">
                <a:effectLst/>
              </a:rPr>
              <a:t> maakt als buitenlaboratorium voor cultuur samen met anderen programma op én om het </a:t>
            </a:r>
            <a:r>
              <a:rPr lang="nl-NL" dirty="0" err="1">
                <a:effectLst/>
              </a:rPr>
              <a:t>Almeerderstrand</a:t>
            </a:r>
            <a:r>
              <a:rPr lang="nl-NL" dirty="0">
                <a:effectLst/>
              </a:rPr>
              <a:t>. </a:t>
            </a:r>
            <a:r>
              <a:rPr lang="nl-NL" dirty="0" err="1">
                <a:effectLst/>
              </a:rPr>
              <a:t>StrandLAB</a:t>
            </a:r>
            <a:r>
              <a:rPr lang="nl-NL" dirty="0">
                <a:effectLst/>
              </a:rPr>
              <a:t> is een culturele broedplaats en plek voor experiment en talentontwikkeling.</a:t>
            </a:r>
            <a:br>
              <a:rPr lang="nl-NL" dirty="0">
                <a:effectLst/>
              </a:rPr>
            </a:br>
            <a:br>
              <a:rPr lang="nl-NL" dirty="0">
                <a:effectLst/>
              </a:rPr>
            </a:br>
            <a:r>
              <a:rPr lang="nl-NL" dirty="0">
                <a:effectLst/>
              </a:rPr>
              <a:t>Via ons programma nemen we je mee in het verhaal van het strand en betrekken we jou bij de herinnering en de belofte van de samenleving en het landschap. Bekijk hier ons programma!</a:t>
            </a:r>
          </a:p>
          <a:p>
            <a:pPr algn="l"/>
            <a:endParaRPr lang="nl-NL" b="1" i="0" dirty="0">
              <a:solidFill>
                <a:srgbClr val="000000"/>
              </a:solidFill>
              <a:effectLst/>
              <a:latin typeface="Diatype"/>
            </a:endParaRPr>
          </a:p>
          <a:p>
            <a:pPr algn="l"/>
            <a:r>
              <a:rPr lang="nl-NL" b="1" dirty="0">
                <a:effectLst/>
                <a:latin typeface="Diatype"/>
              </a:rPr>
              <a:t>Community</a:t>
            </a:r>
          </a:p>
          <a:p>
            <a:pPr algn="l"/>
            <a:r>
              <a:rPr lang="nl-NL" dirty="0" err="1">
                <a:effectLst/>
              </a:rPr>
              <a:t>StrandLAB</a:t>
            </a:r>
            <a:r>
              <a:rPr lang="nl-NL" dirty="0">
                <a:effectLst/>
              </a:rPr>
              <a:t> bouwt aan de samenleving van Almere door culturele initiatieven in Poort uit te lichten en te versterken. Dat doen we door het aanjagen van samenwerkingen, het aanbieden van het atelier en werkplaats als podium en uitvalsbasis voor ontwikkeling en het ondersteunen in de vorm van middelen.</a:t>
            </a:r>
            <a:br>
              <a:rPr lang="nl-NL" dirty="0">
                <a:effectLst/>
              </a:rPr>
            </a:br>
            <a:br>
              <a:rPr lang="nl-NL" dirty="0">
                <a:effectLst/>
              </a:rPr>
            </a:br>
            <a:r>
              <a:rPr lang="nl-NL" dirty="0">
                <a:effectLst/>
              </a:rPr>
              <a:t>Sinds medio 2023 maken Club Duin en Scouting Novo </a:t>
            </a:r>
            <a:r>
              <a:rPr lang="nl-NL" dirty="0" err="1">
                <a:effectLst/>
              </a:rPr>
              <a:t>Mundo</a:t>
            </a:r>
            <a:r>
              <a:rPr lang="nl-NL" dirty="0">
                <a:effectLst/>
              </a:rPr>
              <a:t> gebruik van het atelier van </a:t>
            </a:r>
            <a:r>
              <a:rPr lang="nl-NL" dirty="0" err="1">
                <a:effectLst/>
              </a:rPr>
              <a:t>StrandLAB</a:t>
            </a:r>
            <a:r>
              <a:rPr lang="nl-NL" dirty="0">
                <a:effectLst/>
              </a:rPr>
              <a:t> als uitvalsbasis. Sinds kort zijn we programmapartner van Cultuur Club Poort. Ook </a:t>
            </a:r>
            <a:r>
              <a:rPr lang="nl-NL" dirty="0" err="1">
                <a:effectLst/>
              </a:rPr>
              <a:t>Flevolab</a:t>
            </a:r>
            <a:r>
              <a:rPr lang="nl-NL" dirty="0">
                <a:effectLst/>
              </a:rPr>
              <a:t> kan niet ontbreken in dit rijtje. Heb jij een idee of een initiatief waarvoor je kansen ziet voor samenwerking? Mail naar info@strandlab-almere.nl</a:t>
            </a:r>
          </a:p>
          <a:p>
            <a:pPr algn="l"/>
            <a:endParaRPr lang="nl-NL" dirty="0">
              <a:effectLst/>
            </a:endParaRPr>
          </a:p>
          <a:p>
            <a:pPr algn="l"/>
            <a:r>
              <a:rPr lang="nl-NL" b="1" dirty="0">
                <a:effectLst/>
                <a:latin typeface="Diatype"/>
              </a:rPr>
              <a:t>Samenwerkingen</a:t>
            </a:r>
          </a:p>
          <a:p>
            <a:pPr algn="l"/>
            <a:r>
              <a:rPr lang="nl-NL" dirty="0">
                <a:effectLst/>
              </a:rPr>
              <a:t>Bij </a:t>
            </a:r>
            <a:r>
              <a:rPr lang="nl-NL" dirty="0" err="1">
                <a:effectLst/>
              </a:rPr>
              <a:t>StrandLAB</a:t>
            </a:r>
            <a:r>
              <a:rPr lang="nl-NL" dirty="0">
                <a:effectLst/>
              </a:rPr>
              <a:t> geloven we in samenwerken en verbinden van mensen uit verschillende vakgebieden. Onze culturele plek groeit dankzij onze samenwerkingen met lokale en (</a:t>
            </a:r>
            <a:r>
              <a:rPr lang="nl-NL" dirty="0" err="1">
                <a:effectLst/>
              </a:rPr>
              <a:t>inter</a:t>
            </a:r>
            <a:r>
              <a:rPr lang="nl-NL" dirty="0">
                <a:effectLst/>
              </a:rPr>
              <a:t>)nationale partners. Zo maken we bijzondere programma’s die de gemeenschap en de stad Almere positief beïnvloeden. We staan open voor nieuwe partners om samen de Almeerse en </a:t>
            </a:r>
            <a:r>
              <a:rPr lang="nl-NL" dirty="0" err="1">
                <a:effectLst/>
              </a:rPr>
              <a:t>Flevolandse</a:t>
            </a:r>
            <a:r>
              <a:rPr lang="nl-NL" dirty="0">
                <a:effectLst/>
              </a:rPr>
              <a:t> culturele uitstraling te versterken.</a:t>
            </a:r>
          </a:p>
          <a:p>
            <a:pPr algn="l"/>
            <a:endParaRPr lang="nl-NL" dirty="0">
              <a:effectLst/>
            </a:endParaRPr>
          </a:p>
          <a:p>
            <a:pPr algn="l"/>
            <a:br>
              <a:rPr lang="nl-NL" dirty="0"/>
            </a:br>
            <a:r>
              <a:rPr lang="nl-NL" b="1" dirty="0">
                <a:effectLst/>
                <a:latin typeface="Diatype"/>
              </a:rPr>
              <a:t>Veldacademie</a:t>
            </a:r>
          </a:p>
          <a:p>
            <a:pPr algn="l"/>
            <a:r>
              <a:rPr lang="nl-NL" dirty="0">
                <a:effectLst/>
              </a:rPr>
              <a:t>De Veldacademie is een interdisciplinair programma waarin veldonderzoek als methode centraal staat om verschillende facetten van onze complexe wereld te onderzoeken. Hierbinnen wordt nauw samengewerkt met (kunst)academies, waarbij zowel docenten als studenten betrokken zijn, evenals vertegenwoordigers uit de ecologie. We streven naar samenwerking met lokale onderwijsinstellingen, makers en het publiek voor de opzet en uitvoering van dit programma.</a:t>
            </a:r>
          </a:p>
          <a:p>
            <a:br>
              <a:rPr lang="nl-NL" dirty="0">
                <a:effectLst/>
              </a:rPr>
            </a:br>
            <a:endParaRPr lang="nl-NL" b="1" i="0" dirty="0">
              <a:solidFill>
                <a:srgbClr val="000000"/>
              </a:solidFill>
              <a:effectLst/>
              <a:latin typeface="Diatype"/>
            </a:endParaRPr>
          </a:p>
          <a:p>
            <a:pPr algn="l"/>
            <a:endParaRPr lang="nl-NL" b="1" i="0" dirty="0">
              <a:solidFill>
                <a:srgbClr val="000000"/>
              </a:solidFill>
              <a:effectLst/>
              <a:latin typeface="Diatype"/>
            </a:endParaRPr>
          </a:p>
          <a:p>
            <a:pPr algn="l"/>
            <a:r>
              <a:rPr lang="nl-NL" b="1" i="0" dirty="0">
                <a:solidFill>
                  <a:srgbClr val="000000"/>
                </a:solidFill>
                <a:effectLst/>
                <a:latin typeface="Diatype"/>
              </a:rPr>
              <a:t>Residenten</a:t>
            </a:r>
          </a:p>
          <a:p>
            <a:pPr algn="l"/>
            <a:r>
              <a:rPr lang="nl-NL" b="0" i="0" dirty="0">
                <a:solidFill>
                  <a:srgbClr val="000000"/>
                </a:solidFill>
                <a:effectLst/>
                <a:latin typeface="Diatype"/>
              </a:rPr>
              <a:t>Via ons residentieprogramma bieden we ruimte aan lokale, nationale en internationale makers, kunstenaars en onderzoekers. Vanuit Atelier </a:t>
            </a:r>
            <a:r>
              <a:rPr lang="nl-NL" b="0" i="0" dirty="0" err="1">
                <a:solidFill>
                  <a:srgbClr val="000000"/>
                </a:solidFill>
                <a:effectLst/>
                <a:latin typeface="Diatype"/>
              </a:rPr>
              <a:t>StrandLAB</a:t>
            </a:r>
            <a:r>
              <a:rPr lang="nl-NL" b="0" i="0" dirty="0">
                <a:solidFill>
                  <a:srgbClr val="000000"/>
                </a:solidFill>
                <a:effectLst/>
                <a:latin typeface="Diatype"/>
              </a:rPr>
              <a:t> en de werkplaats gaan de residenten gedurende een vooraf afgesproken periode een relatie aan met de sociale en fysieke omgeving, vanuit hun eigen onderzoeksvraag. Het resultaat hiervan delen ze op verschillende manieren met het publiek.</a:t>
            </a:r>
          </a:p>
          <a:p>
            <a:endParaRPr lang="nl-NL" dirty="0"/>
          </a:p>
        </p:txBody>
      </p:sp>
    </p:spTree>
    <p:extLst>
      <p:ext uri="{BB962C8B-B14F-4D97-AF65-F5344CB8AC3E}">
        <p14:creationId xmlns:p14="http://schemas.microsoft.com/office/powerpoint/2010/main" val="39903379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101600" y="750888"/>
            <a:ext cx="6661150" cy="3748087"/>
          </a:xfrm>
        </p:spPr>
      </p:sp>
      <p:sp>
        <p:nvSpPr>
          <p:cNvPr id="3" name="Tijdelijke aanduiding voor notities 2"/>
          <p:cNvSpPr>
            <a:spLocks noGrp="1"/>
          </p:cNvSpPr>
          <p:nvPr>
            <p:ph type="body" idx="1"/>
          </p:nvPr>
        </p:nvSpPr>
        <p:spPr/>
        <p:txBody>
          <a:bodyPr/>
          <a:lstStyle/>
          <a:p>
            <a:endParaRPr lang="nl-NL" dirty="0"/>
          </a:p>
        </p:txBody>
      </p:sp>
    </p:spTree>
    <p:extLst>
      <p:ext uri="{BB962C8B-B14F-4D97-AF65-F5344CB8AC3E}">
        <p14:creationId xmlns:p14="http://schemas.microsoft.com/office/powerpoint/2010/main" val="26312572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23F0B1-C5AF-8F68-0BC0-2572DB0A1E01}"/>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636AABA7-A38D-E9AE-6AE5-6F07C00CC18F}"/>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600142DC-4D4A-D986-E359-1FA9CD2CD7E0}"/>
              </a:ext>
            </a:extLst>
          </p:cNvPr>
          <p:cNvSpPr>
            <a:spLocks noGrp="1"/>
          </p:cNvSpPr>
          <p:nvPr>
            <p:ph type="body" idx="1"/>
          </p:nvPr>
        </p:nvSpPr>
        <p:spPr/>
        <p:txBody>
          <a:bodyPr/>
          <a:lstStyle/>
          <a:p>
            <a:pPr algn="l"/>
            <a:r>
              <a:rPr lang="nl-NL" dirty="0" err="1">
                <a:effectLst/>
              </a:rPr>
              <a:t>StrandLAB</a:t>
            </a:r>
            <a:r>
              <a:rPr lang="nl-NL" dirty="0">
                <a:effectLst/>
              </a:rPr>
              <a:t> maakt als buitenlaboratorium voor cultuur samen met anderen programma op én om het </a:t>
            </a:r>
            <a:r>
              <a:rPr lang="nl-NL" dirty="0" err="1">
                <a:effectLst/>
              </a:rPr>
              <a:t>Almeerderstrand</a:t>
            </a:r>
            <a:r>
              <a:rPr lang="nl-NL" dirty="0">
                <a:effectLst/>
              </a:rPr>
              <a:t>. </a:t>
            </a:r>
            <a:r>
              <a:rPr lang="nl-NL" dirty="0" err="1">
                <a:effectLst/>
              </a:rPr>
              <a:t>StrandLAB</a:t>
            </a:r>
            <a:r>
              <a:rPr lang="nl-NL" dirty="0">
                <a:effectLst/>
              </a:rPr>
              <a:t> is een culturele broedplaats en plek voor experiment en talentontwikkeling.</a:t>
            </a:r>
            <a:br>
              <a:rPr lang="nl-NL" dirty="0">
                <a:effectLst/>
              </a:rPr>
            </a:br>
            <a:br>
              <a:rPr lang="nl-NL" dirty="0">
                <a:effectLst/>
              </a:rPr>
            </a:br>
            <a:r>
              <a:rPr lang="nl-NL" dirty="0">
                <a:effectLst/>
              </a:rPr>
              <a:t>Via ons programma nemen we je mee in het verhaal van het strand en betrekken we jou bij de herinnering en de belofte van de samenleving en het landschap. Bekijk hier ons programma!</a:t>
            </a:r>
          </a:p>
          <a:p>
            <a:pPr algn="l"/>
            <a:endParaRPr lang="nl-NL" b="1" i="0" dirty="0">
              <a:solidFill>
                <a:srgbClr val="000000"/>
              </a:solidFill>
              <a:effectLst/>
              <a:latin typeface="Diatype"/>
            </a:endParaRPr>
          </a:p>
          <a:p>
            <a:pPr algn="l"/>
            <a:r>
              <a:rPr lang="nl-NL" b="1" dirty="0">
                <a:effectLst/>
                <a:latin typeface="Diatype"/>
              </a:rPr>
              <a:t>Community</a:t>
            </a:r>
          </a:p>
          <a:p>
            <a:pPr algn="l"/>
            <a:r>
              <a:rPr lang="nl-NL" dirty="0" err="1">
                <a:effectLst/>
              </a:rPr>
              <a:t>StrandLAB</a:t>
            </a:r>
            <a:r>
              <a:rPr lang="nl-NL" dirty="0">
                <a:effectLst/>
              </a:rPr>
              <a:t> bouwt aan de samenleving van Almere door culturele initiatieven in Poort uit te lichten en te versterken. Dat doen we door het aanjagen van samenwerkingen, het aanbieden van het atelier en werkplaats als podium en uitvalsbasis voor ontwikkeling en het ondersteunen in de vorm van middelen.</a:t>
            </a:r>
            <a:br>
              <a:rPr lang="nl-NL" dirty="0">
                <a:effectLst/>
              </a:rPr>
            </a:br>
            <a:br>
              <a:rPr lang="nl-NL" dirty="0">
                <a:effectLst/>
              </a:rPr>
            </a:br>
            <a:r>
              <a:rPr lang="nl-NL" dirty="0">
                <a:effectLst/>
              </a:rPr>
              <a:t>Sinds medio 2023 maken Club Duin en Scouting Novo </a:t>
            </a:r>
            <a:r>
              <a:rPr lang="nl-NL" dirty="0" err="1">
                <a:effectLst/>
              </a:rPr>
              <a:t>Mundo</a:t>
            </a:r>
            <a:r>
              <a:rPr lang="nl-NL" dirty="0">
                <a:effectLst/>
              </a:rPr>
              <a:t> gebruik van het atelier van </a:t>
            </a:r>
            <a:r>
              <a:rPr lang="nl-NL" dirty="0" err="1">
                <a:effectLst/>
              </a:rPr>
              <a:t>StrandLAB</a:t>
            </a:r>
            <a:r>
              <a:rPr lang="nl-NL" dirty="0">
                <a:effectLst/>
              </a:rPr>
              <a:t> als uitvalsbasis. Sinds kort zijn we programmapartner van Cultuur Club Poort. Ook </a:t>
            </a:r>
            <a:r>
              <a:rPr lang="nl-NL" dirty="0" err="1">
                <a:effectLst/>
              </a:rPr>
              <a:t>Flevolab</a:t>
            </a:r>
            <a:r>
              <a:rPr lang="nl-NL" dirty="0">
                <a:effectLst/>
              </a:rPr>
              <a:t> kan niet ontbreken in dit rijtje. Heb jij een idee of een initiatief waarvoor je kansen ziet voor samenwerking? Mail naar info@strandlab-almere.nl</a:t>
            </a:r>
          </a:p>
          <a:p>
            <a:pPr algn="l"/>
            <a:endParaRPr lang="nl-NL" dirty="0">
              <a:effectLst/>
            </a:endParaRPr>
          </a:p>
          <a:p>
            <a:pPr algn="l"/>
            <a:r>
              <a:rPr lang="nl-NL" b="1" dirty="0">
                <a:effectLst/>
                <a:latin typeface="Diatype"/>
              </a:rPr>
              <a:t>Samenwerkingen</a:t>
            </a:r>
          </a:p>
          <a:p>
            <a:pPr algn="l"/>
            <a:r>
              <a:rPr lang="nl-NL" dirty="0">
                <a:effectLst/>
              </a:rPr>
              <a:t>Bij </a:t>
            </a:r>
            <a:r>
              <a:rPr lang="nl-NL" dirty="0" err="1">
                <a:effectLst/>
              </a:rPr>
              <a:t>StrandLAB</a:t>
            </a:r>
            <a:r>
              <a:rPr lang="nl-NL" dirty="0">
                <a:effectLst/>
              </a:rPr>
              <a:t> geloven we in samenwerken en verbinden van mensen uit verschillende vakgebieden. Onze culturele plek groeit dankzij onze samenwerkingen met lokale en (</a:t>
            </a:r>
            <a:r>
              <a:rPr lang="nl-NL" dirty="0" err="1">
                <a:effectLst/>
              </a:rPr>
              <a:t>inter</a:t>
            </a:r>
            <a:r>
              <a:rPr lang="nl-NL" dirty="0">
                <a:effectLst/>
              </a:rPr>
              <a:t>)nationale partners. Zo maken we bijzondere programma’s die de gemeenschap en de stad Almere positief beïnvloeden. We staan open voor nieuwe partners om samen de Almeerse en </a:t>
            </a:r>
            <a:r>
              <a:rPr lang="nl-NL" dirty="0" err="1">
                <a:effectLst/>
              </a:rPr>
              <a:t>Flevolandse</a:t>
            </a:r>
            <a:r>
              <a:rPr lang="nl-NL" dirty="0">
                <a:effectLst/>
              </a:rPr>
              <a:t> culturele uitstraling te versterken.</a:t>
            </a:r>
          </a:p>
          <a:p>
            <a:pPr algn="l"/>
            <a:endParaRPr lang="nl-NL" dirty="0">
              <a:effectLst/>
            </a:endParaRPr>
          </a:p>
          <a:p>
            <a:pPr algn="l"/>
            <a:br>
              <a:rPr lang="nl-NL" dirty="0"/>
            </a:br>
            <a:r>
              <a:rPr lang="nl-NL" b="1" dirty="0">
                <a:effectLst/>
                <a:latin typeface="Diatype"/>
              </a:rPr>
              <a:t>Veldacademie</a:t>
            </a:r>
          </a:p>
          <a:p>
            <a:pPr algn="l"/>
            <a:r>
              <a:rPr lang="nl-NL" dirty="0">
                <a:effectLst/>
              </a:rPr>
              <a:t>De Veldacademie is een interdisciplinair programma waarin veldonderzoek als methode centraal staat om verschillende facetten van onze complexe wereld te onderzoeken. Hierbinnen wordt nauw samengewerkt met (kunst)academies, waarbij zowel docenten als studenten betrokken zijn, evenals vertegenwoordigers uit de ecologie. We streven naar samenwerking met lokale onderwijsinstellingen, makers en het publiek voor de opzet en uitvoering van dit programma.</a:t>
            </a:r>
          </a:p>
          <a:p>
            <a:br>
              <a:rPr lang="nl-NL" dirty="0">
                <a:effectLst/>
              </a:rPr>
            </a:br>
            <a:endParaRPr lang="nl-NL" b="1" i="0" dirty="0">
              <a:solidFill>
                <a:srgbClr val="000000"/>
              </a:solidFill>
              <a:effectLst/>
              <a:latin typeface="Diatype"/>
            </a:endParaRPr>
          </a:p>
          <a:p>
            <a:pPr algn="l"/>
            <a:endParaRPr lang="nl-NL" b="1" i="0" dirty="0">
              <a:solidFill>
                <a:srgbClr val="000000"/>
              </a:solidFill>
              <a:effectLst/>
              <a:latin typeface="Diatype"/>
            </a:endParaRPr>
          </a:p>
          <a:p>
            <a:pPr algn="l"/>
            <a:r>
              <a:rPr lang="nl-NL" b="1" i="0" dirty="0">
                <a:solidFill>
                  <a:srgbClr val="000000"/>
                </a:solidFill>
                <a:effectLst/>
                <a:latin typeface="Diatype"/>
              </a:rPr>
              <a:t>Residenten</a:t>
            </a:r>
          </a:p>
          <a:p>
            <a:pPr algn="l"/>
            <a:r>
              <a:rPr lang="nl-NL" b="0" i="0" dirty="0">
                <a:solidFill>
                  <a:srgbClr val="000000"/>
                </a:solidFill>
                <a:effectLst/>
                <a:latin typeface="Diatype"/>
              </a:rPr>
              <a:t>Via ons residentieprogramma bieden we ruimte aan lokale, nationale en internationale makers, kunstenaars en onderzoekers. Vanuit Atelier </a:t>
            </a:r>
            <a:r>
              <a:rPr lang="nl-NL" b="0" i="0" dirty="0" err="1">
                <a:solidFill>
                  <a:srgbClr val="000000"/>
                </a:solidFill>
                <a:effectLst/>
                <a:latin typeface="Diatype"/>
              </a:rPr>
              <a:t>StrandLAB</a:t>
            </a:r>
            <a:r>
              <a:rPr lang="nl-NL" b="0" i="0" dirty="0">
                <a:solidFill>
                  <a:srgbClr val="000000"/>
                </a:solidFill>
                <a:effectLst/>
                <a:latin typeface="Diatype"/>
              </a:rPr>
              <a:t> en de werkplaats gaan de residenten gedurende een vooraf afgesproken periode een relatie aan met de sociale en fysieke omgeving, vanuit hun eigen onderzoeksvraag. Het resultaat hiervan delen ze op verschillende manieren met het publiek.</a:t>
            </a:r>
          </a:p>
          <a:p>
            <a:endParaRPr lang="nl-NL" dirty="0"/>
          </a:p>
        </p:txBody>
      </p:sp>
    </p:spTree>
    <p:extLst>
      <p:ext uri="{BB962C8B-B14F-4D97-AF65-F5344CB8AC3E}">
        <p14:creationId xmlns:p14="http://schemas.microsoft.com/office/powerpoint/2010/main" val="2737792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2CDCD8-C045-99CB-CA80-A181B0EDBC89}"/>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143199D3-6354-F77F-88ED-CA0DD1619C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A1BC295F-E285-A81A-5D08-FD1B78CBA90F}"/>
              </a:ext>
            </a:extLst>
          </p:cNvPr>
          <p:cNvSpPr>
            <a:spLocks noGrp="1"/>
          </p:cNvSpPr>
          <p:nvPr>
            <p:ph type="dt" sz="half" idx="10"/>
          </p:nvPr>
        </p:nvSpPr>
        <p:spPr/>
        <p:txBody>
          <a:bodyPr/>
          <a:lstStyle/>
          <a:p>
            <a:fld id="{38D6BB74-C4DB-4F06-88C2-FE27A602C43E}" type="datetimeFigureOut">
              <a:rPr lang="nl-NL" smtClean="0"/>
              <a:t>14-3-2024</a:t>
            </a:fld>
            <a:endParaRPr lang="nl-NL"/>
          </a:p>
        </p:txBody>
      </p:sp>
      <p:sp>
        <p:nvSpPr>
          <p:cNvPr id="5" name="Tijdelijke aanduiding voor voettekst 4">
            <a:extLst>
              <a:ext uri="{FF2B5EF4-FFF2-40B4-BE49-F238E27FC236}">
                <a16:creationId xmlns:a16="http://schemas.microsoft.com/office/drawing/2014/main" id="{EFB2F7C8-C955-B68D-11E6-FADFD5FB57C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981E44B-0695-CFF7-01BA-F70DD4CA270B}"/>
              </a:ext>
            </a:extLst>
          </p:cNvPr>
          <p:cNvSpPr>
            <a:spLocks noGrp="1"/>
          </p:cNvSpPr>
          <p:nvPr>
            <p:ph type="sldNum" sz="quarter" idx="12"/>
          </p:nvPr>
        </p:nvSpPr>
        <p:spPr/>
        <p:txBody>
          <a:bodyPr/>
          <a:lstStyle/>
          <a:p>
            <a:fld id="{E90FE8E1-B8C8-4F9D-8FD3-90764688742B}" type="slidenum">
              <a:rPr lang="nl-NL" smtClean="0"/>
              <a:t>‹nr.›</a:t>
            </a:fld>
            <a:endParaRPr lang="nl-NL"/>
          </a:p>
        </p:txBody>
      </p:sp>
    </p:spTree>
    <p:extLst>
      <p:ext uri="{BB962C8B-B14F-4D97-AF65-F5344CB8AC3E}">
        <p14:creationId xmlns:p14="http://schemas.microsoft.com/office/powerpoint/2010/main" val="2819125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0B90D8-F697-0699-7E54-D61E96C6D4A5}"/>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24D49C1F-2FEC-289D-D8F8-9AAF414E9122}"/>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23FFDEC-3FA4-9121-49A8-835F70B5CDF0}"/>
              </a:ext>
            </a:extLst>
          </p:cNvPr>
          <p:cNvSpPr>
            <a:spLocks noGrp="1"/>
          </p:cNvSpPr>
          <p:nvPr>
            <p:ph type="dt" sz="half" idx="10"/>
          </p:nvPr>
        </p:nvSpPr>
        <p:spPr/>
        <p:txBody>
          <a:bodyPr/>
          <a:lstStyle/>
          <a:p>
            <a:fld id="{38D6BB74-C4DB-4F06-88C2-FE27A602C43E}" type="datetimeFigureOut">
              <a:rPr lang="nl-NL" smtClean="0"/>
              <a:t>14-3-2024</a:t>
            </a:fld>
            <a:endParaRPr lang="nl-NL"/>
          </a:p>
        </p:txBody>
      </p:sp>
      <p:sp>
        <p:nvSpPr>
          <p:cNvPr id="5" name="Tijdelijke aanduiding voor voettekst 4">
            <a:extLst>
              <a:ext uri="{FF2B5EF4-FFF2-40B4-BE49-F238E27FC236}">
                <a16:creationId xmlns:a16="http://schemas.microsoft.com/office/drawing/2014/main" id="{3A556C90-9BE4-21D3-6FED-DF182676FBF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48669AA-0070-774C-824F-43AD307CD46D}"/>
              </a:ext>
            </a:extLst>
          </p:cNvPr>
          <p:cNvSpPr>
            <a:spLocks noGrp="1"/>
          </p:cNvSpPr>
          <p:nvPr>
            <p:ph type="sldNum" sz="quarter" idx="12"/>
          </p:nvPr>
        </p:nvSpPr>
        <p:spPr/>
        <p:txBody>
          <a:bodyPr/>
          <a:lstStyle/>
          <a:p>
            <a:fld id="{E90FE8E1-B8C8-4F9D-8FD3-90764688742B}" type="slidenum">
              <a:rPr lang="nl-NL" smtClean="0"/>
              <a:t>‹nr.›</a:t>
            </a:fld>
            <a:endParaRPr lang="nl-NL"/>
          </a:p>
        </p:txBody>
      </p:sp>
    </p:spTree>
    <p:extLst>
      <p:ext uri="{BB962C8B-B14F-4D97-AF65-F5344CB8AC3E}">
        <p14:creationId xmlns:p14="http://schemas.microsoft.com/office/powerpoint/2010/main" val="117536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16505676-43B1-0570-8938-EF66A26B954E}"/>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5199E7DC-D45B-B3A7-FCF3-A9BE46E6FFDA}"/>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5362C77-767F-88D6-0936-9D65550AFEB2}"/>
              </a:ext>
            </a:extLst>
          </p:cNvPr>
          <p:cNvSpPr>
            <a:spLocks noGrp="1"/>
          </p:cNvSpPr>
          <p:nvPr>
            <p:ph type="dt" sz="half" idx="10"/>
          </p:nvPr>
        </p:nvSpPr>
        <p:spPr/>
        <p:txBody>
          <a:bodyPr/>
          <a:lstStyle/>
          <a:p>
            <a:fld id="{38D6BB74-C4DB-4F06-88C2-FE27A602C43E}" type="datetimeFigureOut">
              <a:rPr lang="nl-NL" smtClean="0"/>
              <a:t>14-3-2024</a:t>
            </a:fld>
            <a:endParaRPr lang="nl-NL"/>
          </a:p>
        </p:txBody>
      </p:sp>
      <p:sp>
        <p:nvSpPr>
          <p:cNvPr id="5" name="Tijdelijke aanduiding voor voettekst 4">
            <a:extLst>
              <a:ext uri="{FF2B5EF4-FFF2-40B4-BE49-F238E27FC236}">
                <a16:creationId xmlns:a16="http://schemas.microsoft.com/office/drawing/2014/main" id="{DE46A606-ACF0-D78C-94D6-C601E701BBE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25A76BF-D36F-BA29-099D-52792DED7B9A}"/>
              </a:ext>
            </a:extLst>
          </p:cNvPr>
          <p:cNvSpPr>
            <a:spLocks noGrp="1"/>
          </p:cNvSpPr>
          <p:nvPr>
            <p:ph type="sldNum" sz="quarter" idx="12"/>
          </p:nvPr>
        </p:nvSpPr>
        <p:spPr/>
        <p:txBody>
          <a:bodyPr/>
          <a:lstStyle/>
          <a:p>
            <a:fld id="{E90FE8E1-B8C8-4F9D-8FD3-90764688742B}" type="slidenum">
              <a:rPr lang="nl-NL" smtClean="0"/>
              <a:t>‹nr.›</a:t>
            </a:fld>
            <a:endParaRPr lang="nl-NL"/>
          </a:p>
        </p:txBody>
      </p:sp>
    </p:spTree>
    <p:extLst>
      <p:ext uri="{BB962C8B-B14F-4D97-AF65-F5344CB8AC3E}">
        <p14:creationId xmlns:p14="http://schemas.microsoft.com/office/powerpoint/2010/main" val="3506158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DDDC0FF-3388-1F9A-EDE6-F46F79E6AFC2}"/>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88499892-07EA-6668-4AAA-17BD82C6B92E}"/>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75B971C4-6DFE-ABC5-E3C5-126755840173}"/>
              </a:ext>
            </a:extLst>
          </p:cNvPr>
          <p:cNvSpPr>
            <a:spLocks noGrp="1"/>
          </p:cNvSpPr>
          <p:nvPr>
            <p:ph type="dt" sz="half" idx="10"/>
          </p:nvPr>
        </p:nvSpPr>
        <p:spPr/>
        <p:txBody>
          <a:bodyPr/>
          <a:lstStyle/>
          <a:p>
            <a:fld id="{38D6BB74-C4DB-4F06-88C2-FE27A602C43E}" type="datetimeFigureOut">
              <a:rPr lang="nl-NL" smtClean="0"/>
              <a:t>14-3-2024</a:t>
            </a:fld>
            <a:endParaRPr lang="nl-NL"/>
          </a:p>
        </p:txBody>
      </p:sp>
      <p:sp>
        <p:nvSpPr>
          <p:cNvPr id="5" name="Tijdelijke aanduiding voor voettekst 4">
            <a:extLst>
              <a:ext uri="{FF2B5EF4-FFF2-40B4-BE49-F238E27FC236}">
                <a16:creationId xmlns:a16="http://schemas.microsoft.com/office/drawing/2014/main" id="{A8B87AEE-FAE8-E625-373F-CE7281109FE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0FFDE29-0F63-66C1-EF74-55D8D8636288}"/>
              </a:ext>
            </a:extLst>
          </p:cNvPr>
          <p:cNvSpPr>
            <a:spLocks noGrp="1"/>
          </p:cNvSpPr>
          <p:nvPr>
            <p:ph type="sldNum" sz="quarter" idx="12"/>
          </p:nvPr>
        </p:nvSpPr>
        <p:spPr/>
        <p:txBody>
          <a:bodyPr/>
          <a:lstStyle/>
          <a:p>
            <a:fld id="{E90FE8E1-B8C8-4F9D-8FD3-90764688742B}" type="slidenum">
              <a:rPr lang="nl-NL" smtClean="0"/>
              <a:t>‹nr.›</a:t>
            </a:fld>
            <a:endParaRPr lang="nl-NL"/>
          </a:p>
        </p:txBody>
      </p:sp>
    </p:spTree>
    <p:extLst>
      <p:ext uri="{BB962C8B-B14F-4D97-AF65-F5344CB8AC3E}">
        <p14:creationId xmlns:p14="http://schemas.microsoft.com/office/powerpoint/2010/main" val="391464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614DA1-7FA2-1A69-1809-47AC4BB12AEB}"/>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91B33645-A9BA-3A97-9567-4CEA5C93A82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5B33BE2A-CE15-7187-382E-2B21C93B84A5}"/>
              </a:ext>
            </a:extLst>
          </p:cNvPr>
          <p:cNvSpPr>
            <a:spLocks noGrp="1"/>
          </p:cNvSpPr>
          <p:nvPr>
            <p:ph type="dt" sz="half" idx="10"/>
          </p:nvPr>
        </p:nvSpPr>
        <p:spPr/>
        <p:txBody>
          <a:bodyPr/>
          <a:lstStyle/>
          <a:p>
            <a:fld id="{38D6BB74-C4DB-4F06-88C2-FE27A602C43E}" type="datetimeFigureOut">
              <a:rPr lang="nl-NL" smtClean="0"/>
              <a:t>14-3-2024</a:t>
            </a:fld>
            <a:endParaRPr lang="nl-NL"/>
          </a:p>
        </p:txBody>
      </p:sp>
      <p:sp>
        <p:nvSpPr>
          <p:cNvPr id="5" name="Tijdelijke aanduiding voor voettekst 4">
            <a:extLst>
              <a:ext uri="{FF2B5EF4-FFF2-40B4-BE49-F238E27FC236}">
                <a16:creationId xmlns:a16="http://schemas.microsoft.com/office/drawing/2014/main" id="{62283AB3-DE3A-BBC3-5D7B-6C50933A157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1D4CB7F-7EB8-AC8A-3E87-FA4FC51C224A}"/>
              </a:ext>
            </a:extLst>
          </p:cNvPr>
          <p:cNvSpPr>
            <a:spLocks noGrp="1"/>
          </p:cNvSpPr>
          <p:nvPr>
            <p:ph type="sldNum" sz="quarter" idx="12"/>
          </p:nvPr>
        </p:nvSpPr>
        <p:spPr/>
        <p:txBody>
          <a:bodyPr/>
          <a:lstStyle/>
          <a:p>
            <a:fld id="{E90FE8E1-B8C8-4F9D-8FD3-90764688742B}" type="slidenum">
              <a:rPr lang="nl-NL" smtClean="0"/>
              <a:t>‹nr.›</a:t>
            </a:fld>
            <a:endParaRPr lang="nl-NL"/>
          </a:p>
        </p:txBody>
      </p:sp>
    </p:spTree>
    <p:extLst>
      <p:ext uri="{BB962C8B-B14F-4D97-AF65-F5344CB8AC3E}">
        <p14:creationId xmlns:p14="http://schemas.microsoft.com/office/powerpoint/2010/main" val="2866354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4EE683-BCC8-82E8-5587-3C87F7B9A2D4}"/>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D5626330-FD0B-280E-150A-F80E06D185EB}"/>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B56ACD05-4C24-3621-167C-0517765F84EC}"/>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ECDB0A85-D1A2-CB40-1790-4AD7B9C9C17B}"/>
              </a:ext>
            </a:extLst>
          </p:cNvPr>
          <p:cNvSpPr>
            <a:spLocks noGrp="1"/>
          </p:cNvSpPr>
          <p:nvPr>
            <p:ph type="dt" sz="half" idx="10"/>
          </p:nvPr>
        </p:nvSpPr>
        <p:spPr/>
        <p:txBody>
          <a:bodyPr/>
          <a:lstStyle/>
          <a:p>
            <a:fld id="{38D6BB74-C4DB-4F06-88C2-FE27A602C43E}" type="datetimeFigureOut">
              <a:rPr lang="nl-NL" smtClean="0"/>
              <a:t>14-3-2024</a:t>
            </a:fld>
            <a:endParaRPr lang="nl-NL"/>
          </a:p>
        </p:txBody>
      </p:sp>
      <p:sp>
        <p:nvSpPr>
          <p:cNvPr id="6" name="Tijdelijke aanduiding voor voettekst 5">
            <a:extLst>
              <a:ext uri="{FF2B5EF4-FFF2-40B4-BE49-F238E27FC236}">
                <a16:creationId xmlns:a16="http://schemas.microsoft.com/office/drawing/2014/main" id="{F699D8E5-A193-056F-EAD4-B218493C2F5D}"/>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B31A30BB-879D-DBA4-1366-D1B8E5FE4B9C}"/>
              </a:ext>
            </a:extLst>
          </p:cNvPr>
          <p:cNvSpPr>
            <a:spLocks noGrp="1"/>
          </p:cNvSpPr>
          <p:nvPr>
            <p:ph type="sldNum" sz="quarter" idx="12"/>
          </p:nvPr>
        </p:nvSpPr>
        <p:spPr/>
        <p:txBody>
          <a:bodyPr/>
          <a:lstStyle/>
          <a:p>
            <a:fld id="{E90FE8E1-B8C8-4F9D-8FD3-90764688742B}" type="slidenum">
              <a:rPr lang="nl-NL" smtClean="0"/>
              <a:t>‹nr.›</a:t>
            </a:fld>
            <a:endParaRPr lang="nl-NL"/>
          </a:p>
        </p:txBody>
      </p:sp>
    </p:spTree>
    <p:extLst>
      <p:ext uri="{BB962C8B-B14F-4D97-AF65-F5344CB8AC3E}">
        <p14:creationId xmlns:p14="http://schemas.microsoft.com/office/powerpoint/2010/main" val="1669048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F7A134-D62C-F605-35DA-6B3D68D9C0A8}"/>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E62F1640-675F-6EEE-6AEF-236E4C7788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B1A8A17F-3C39-0A79-170C-13D60353C7B4}"/>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FE29BE5D-3AEE-7EEA-01FB-05F2E2254ED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8749F9D9-75D7-04AF-5DE4-C9265F637EFD}"/>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58EF4F41-759D-78B6-3246-30B29CC3DFE6}"/>
              </a:ext>
            </a:extLst>
          </p:cNvPr>
          <p:cNvSpPr>
            <a:spLocks noGrp="1"/>
          </p:cNvSpPr>
          <p:nvPr>
            <p:ph type="dt" sz="half" idx="10"/>
          </p:nvPr>
        </p:nvSpPr>
        <p:spPr/>
        <p:txBody>
          <a:bodyPr/>
          <a:lstStyle/>
          <a:p>
            <a:fld id="{38D6BB74-C4DB-4F06-88C2-FE27A602C43E}" type="datetimeFigureOut">
              <a:rPr lang="nl-NL" smtClean="0"/>
              <a:t>14-3-2024</a:t>
            </a:fld>
            <a:endParaRPr lang="nl-NL"/>
          </a:p>
        </p:txBody>
      </p:sp>
      <p:sp>
        <p:nvSpPr>
          <p:cNvPr id="8" name="Tijdelijke aanduiding voor voettekst 7">
            <a:extLst>
              <a:ext uri="{FF2B5EF4-FFF2-40B4-BE49-F238E27FC236}">
                <a16:creationId xmlns:a16="http://schemas.microsoft.com/office/drawing/2014/main" id="{F5B8E155-16E1-8214-35B2-6E1A54897F2F}"/>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6FA3B8C9-44F7-8B22-37C8-21C9EA03883A}"/>
              </a:ext>
            </a:extLst>
          </p:cNvPr>
          <p:cNvSpPr>
            <a:spLocks noGrp="1"/>
          </p:cNvSpPr>
          <p:nvPr>
            <p:ph type="sldNum" sz="quarter" idx="12"/>
          </p:nvPr>
        </p:nvSpPr>
        <p:spPr/>
        <p:txBody>
          <a:bodyPr/>
          <a:lstStyle/>
          <a:p>
            <a:fld id="{E90FE8E1-B8C8-4F9D-8FD3-90764688742B}" type="slidenum">
              <a:rPr lang="nl-NL" smtClean="0"/>
              <a:t>‹nr.›</a:t>
            </a:fld>
            <a:endParaRPr lang="nl-NL"/>
          </a:p>
        </p:txBody>
      </p:sp>
    </p:spTree>
    <p:extLst>
      <p:ext uri="{BB962C8B-B14F-4D97-AF65-F5344CB8AC3E}">
        <p14:creationId xmlns:p14="http://schemas.microsoft.com/office/powerpoint/2010/main" val="2204560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888246-612C-3C07-4D22-8BC4D0213A81}"/>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2B5C2F94-440C-2004-7102-C8AF06BEE8AE}"/>
              </a:ext>
            </a:extLst>
          </p:cNvPr>
          <p:cNvSpPr>
            <a:spLocks noGrp="1"/>
          </p:cNvSpPr>
          <p:nvPr>
            <p:ph type="dt" sz="half" idx="10"/>
          </p:nvPr>
        </p:nvSpPr>
        <p:spPr/>
        <p:txBody>
          <a:bodyPr/>
          <a:lstStyle/>
          <a:p>
            <a:fld id="{38D6BB74-C4DB-4F06-88C2-FE27A602C43E}" type="datetimeFigureOut">
              <a:rPr lang="nl-NL" smtClean="0"/>
              <a:t>14-3-2024</a:t>
            </a:fld>
            <a:endParaRPr lang="nl-NL"/>
          </a:p>
        </p:txBody>
      </p:sp>
      <p:sp>
        <p:nvSpPr>
          <p:cNvPr id="4" name="Tijdelijke aanduiding voor voettekst 3">
            <a:extLst>
              <a:ext uri="{FF2B5EF4-FFF2-40B4-BE49-F238E27FC236}">
                <a16:creationId xmlns:a16="http://schemas.microsoft.com/office/drawing/2014/main" id="{3F00CD4D-108E-6D94-0645-3AAB94659187}"/>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0472B1BF-E32E-D26E-AFE3-CBCCC3ADB0B5}"/>
              </a:ext>
            </a:extLst>
          </p:cNvPr>
          <p:cNvSpPr>
            <a:spLocks noGrp="1"/>
          </p:cNvSpPr>
          <p:nvPr>
            <p:ph type="sldNum" sz="quarter" idx="12"/>
          </p:nvPr>
        </p:nvSpPr>
        <p:spPr/>
        <p:txBody>
          <a:bodyPr/>
          <a:lstStyle/>
          <a:p>
            <a:fld id="{E90FE8E1-B8C8-4F9D-8FD3-90764688742B}" type="slidenum">
              <a:rPr lang="nl-NL" smtClean="0"/>
              <a:t>‹nr.›</a:t>
            </a:fld>
            <a:endParaRPr lang="nl-NL"/>
          </a:p>
        </p:txBody>
      </p:sp>
    </p:spTree>
    <p:extLst>
      <p:ext uri="{BB962C8B-B14F-4D97-AF65-F5344CB8AC3E}">
        <p14:creationId xmlns:p14="http://schemas.microsoft.com/office/powerpoint/2010/main" val="2834585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A1E3E7C3-773A-AE98-E347-0B4685CC96E3}"/>
              </a:ext>
            </a:extLst>
          </p:cNvPr>
          <p:cNvSpPr>
            <a:spLocks noGrp="1"/>
          </p:cNvSpPr>
          <p:nvPr>
            <p:ph type="dt" sz="half" idx="10"/>
          </p:nvPr>
        </p:nvSpPr>
        <p:spPr/>
        <p:txBody>
          <a:bodyPr/>
          <a:lstStyle/>
          <a:p>
            <a:fld id="{38D6BB74-C4DB-4F06-88C2-FE27A602C43E}" type="datetimeFigureOut">
              <a:rPr lang="nl-NL" smtClean="0"/>
              <a:t>14-3-2024</a:t>
            </a:fld>
            <a:endParaRPr lang="nl-NL"/>
          </a:p>
        </p:txBody>
      </p:sp>
      <p:sp>
        <p:nvSpPr>
          <p:cNvPr id="3" name="Tijdelijke aanduiding voor voettekst 2">
            <a:extLst>
              <a:ext uri="{FF2B5EF4-FFF2-40B4-BE49-F238E27FC236}">
                <a16:creationId xmlns:a16="http://schemas.microsoft.com/office/drawing/2014/main" id="{C9E7161C-4BAF-BBC9-1FB8-0A6F2B3131B7}"/>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86A5A2D3-E0E2-DBD2-462C-4C9D9C554503}"/>
              </a:ext>
            </a:extLst>
          </p:cNvPr>
          <p:cNvSpPr>
            <a:spLocks noGrp="1"/>
          </p:cNvSpPr>
          <p:nvPr>
            <p:ph type="sldNum" sz="quarter" idx="12"/>
          </p:nvPr>
        </p:nvSpPr>
        <p:spPr/>
        <p:txBody>
          <a:bodyPr/>
          <a:lstStyle/>
          <a:p>
            <a:fld id="{E90FE8E1-B8C8-4F9D-8FD3-90764688742B}" type="slidenum">
              <a:rPr lang="nl-NL" smtClean="0"/>
              <a:t>‹nr.›</a:t>
            </a:fld>
            <a:endParaRPr lang="nl-NL"/>
          </a:p>
        </p:txBody>
      </p:sp>
    </p:spTree>
    <p:extLst>
      <p:ext uri="{BB962C8B-B14F-4D97-AF65-F5344CB8AC3E}">
        <p14:creationId xmlns:p14="http://schemas.microsoft.com/office/powerpoint/2010/main" val="2511279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B68555-CD2D-0EBE-357F-515B99ADF458}"/>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C73F785C-1B60-59EF-FF89-B366A0A3CB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B2A29CC2-A9A3-7C6E-41C6-09864919BA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7CAD16A-719D-119B-23B3-AE21C03CD705}"/>
              </a:ext>
            </a:extLst>
          </p:cNvPr>
          <p:cNvSpPr>
            <a:spLocks noGrp="1"/>
          </p:cNvSpPr>
          <p:nvPr>
            <p:ph type="dt" sz="half" idx="10"/>
          </p:nvPr>
        </p:nvSpPr>
        <p:spPr/>
        <p:txBody>
          <a:bodyPr/>
          <a:lstStyle/>
          <a:p>
            <a:fld id="{38D6BB74-C4DB-4F06-88C2-FE27A602C43E}" type="datetimeFigureOut">
              <a:rPr lang="nl-NL" smtClean="0"/>
              <a:t>14-3-2024</a:t>
            </a:fld>
            <a:endParaRPr lang="nl-NL"/>
          </a:p>
        </p:txBody>
      </p:sp>
      <p:sp>
        <p:nvSpPr>
          <p:cNvPr id="6" name="Tijdelijke aanduiding voor voettekst 5">
            <a:extLst>
              <a:ext uri="{FF2B5EF4-FFF2-40B4-BE49-F238E27FC236}">
                <a16:creationId xmlns:a16="http://schemas.microsoft.com/office/drawing/2014/main" id="{CE2E3B3D-254D-79EB-85FB-72D95F610F16}"/>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FB4CC970-2B15-59D1-DCBA-C2B04D910F14}"/>
              </a:ext>
            </a:extLst>
          </p:cNvPr>
          <p:cNvSpPr>
            <a:spLocks noGrp="1"/>
          </p:cNvSpPr>
          <p:nvPr>
            <p:ph type="sldNum" sz="quarter" idx="12"/>
          </p:nvPr>
        </p:nvSpPr>
        <p:spPr/>
        <p:txBody>
          <a:bodyPr/>
          <a:lstStyle/>
          <a:p>
            <a:fld id="{E90FE8E1-B8C8-4F9D-8FD3-90764688742B}" type="slidenum">
              <a:rPr lang="nl-NL" smtClean="0"/>
              <a:t>‹nr.›</a:t>
            </a:fld>
            <a:endParaRPr lang="nl-NL"/>
          </a:p>
        </p:txBody>
      </p:sp>
    </p:spTree>
    <p:extLst>
      <p:ext uri="{BB962C8B-B14F-4D97-AF65-F5344CB8AC3E}">
        <p14:creationId xmlns:p14="http://schemas.microsoft.com/office/powerpoint/2010/main" val="2444736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50AB28-BC0C-FF24-67C6-BB613EE54B1E}"/>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DE6ABE7C-CFD7-DE1C-73AE-BA16AE4F446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0BDC6BF5-7D23-1AE3-504C-46FEB4A809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7FE53FAA-C1D3-980F-D0C9-38748994DB06}"/>
              </a:ext>
            </a:extLst>
          </p:cNvPr>
          <p:cNvSpPr>
            <a:spLocks noGrp="1"/>
          </p:cNvSpPr>
          <p:nvPr>
            <p:ph type="dt" sz="half" idx="10"/>
          </p:nvPr>
        </p:nvSpPr>
        <p:spPr/>
        <p:txBody>
          <a:bodyPr/>
          <a:lstStyle/>
          <a:p>
            <a:fld id="{38D6BB74-C4DB-4F06-88C2-FE27A602C43E}" type="datetimeFigureOut">
              <a:rPr lang="nl-NL" smtClean="0"/>
              <a:t>14-3-2024</a:t>
            </a:fld>
            <a:endParaRPr lang="nl-NL"/>
          </a:p>
        </p:txBody>
      </p:sp>
      <p:sp>
        <p:nvSpPr>
          <p:cNvPr id="6" name="Tijdelijke aanduiding voor voettekst 5">
            <a:extLst>
              <a:ext uri="{FF2B5EF4-FFF2-40B4-BE49-F238E27FC236}">
                <a16:creationId xmlns:a16="http://schemas.microsoft.com/office/drawing/2014/main" id="{4B34A8BC-4C09-F4E3-B0D2-824341EAA3A1}"/>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E9AED951-09FD-CEF8-BFE6-E92FD27B6281}"/>
              </a:ext>
            </a:extLst>
          </p:cNvPr>
          <p:cNvSpPr>
            <a:spLocks noGrp="1"/>
          </p:cNvSpPr>
          <p:nvPr>
            <p:ph type="sldNum" sz="quarter" idx="12"/>
          </p:nvPr>
        </p:nvSpPr>
        <p:spPr/>
        <p:txBody>
          <a:bodyPr/>
          <a:lstStyle/>
          <a:p>
            <a:fld id="{E90FE8E1-B8C8-4F9D-8FD3-90764688742B}" type="slidenum">
              <a:rPr lang="nl-NL" smtClean="0"/>
              <a:t>‹nr.›</a:t>
            </a:fld>
            <a:endParaRPr lang="nl-NL"/>
          </a:p>
        </p:txBody>
      </p:sp>
    </p:spTree>
    <p:extLst>
      <p:ext uri="{BB962C8B-B14F-4D97-AF65-F5344CB8AC3E}">
        <p14:creationId xmlns:p14="http://schemas.microsoft.com/office/powerpoint/2010/main" val="12167879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243F36F2-165F-10EA-10DE-A76BEF7250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25F8E5A6-8F80-1081-D1B8-1AB64BA39E4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764B28EC-C783-51EB-4165-EF7798E107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8D6BB74-C4DB-4F06-88C2-FE27A602C43E}" type="datetimeFigureOut">
              <a:rPr lang="nl-NL" smtClean="0"/>
              <a:t>14-3-2024</a:t>
            </a:fld>
            <a:endParaRPr lang="nl-NL"/>
          </a:p>
        </p:txBody>
      </p:sp>
      <p:sp>
        <p:nvSpPr>
          <p:cNvPr id="5" name="Tijdelijke aanduiding voor voettekst 4">
            <a:extLst>
              <a:ext uri="{FF2B5EF4-FFF2-40B4-BE49-F238E27FC236}">
                <a16:creationId xmlns:a16="http://schemas.microsoft.com/office/drawing/2014/main" id="{B950849D-F82E-04B3-1935-76462D2A1DB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nl-NL"/>
          </a:p>
        </p:txBody>
      </p:sp>
      <p:sp>
        <p:nvSpPr>
          <p:cNvPr id="6" name="Tijdelijke aanduiding voor dianummer 5">
            <a:extLst>
              <a:ext uri="{FF2B5EF4-FFF2-40B4-BE49-F238E27FC236}">
                <a16:creationId xmlns:a16="http://schemas.microsoft.com/office/drawing/2014/main" id="{8A679175-A701-8A4B-B147-87821972426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90FE8E1-B8C8-4F9D-8FD3-90764688742B}" type="slidenum">
              <a:rPr lang="nl-NL" smtClean="0"/>
              <a:t>‹nr.›</a:t>
            </a:fld>
            <a:endParaRPr lang="nl-NL"/>
          </a:p>
        </p:txBody>
      </p:sp>
    </p:spTree>
    <p:extLst>
      <p:ext uri="{BB962C8B-B14F-4D97-AF65-F5344CB8AC3E}">
        <p14:creationId xmlns:p14="http://schemas.microsoft.com/office/powerpoint/2010/main" val="5755530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s://www.mentimeter.com/app/presentation/alni73paqs2vm37o3fmyjh2hfbdbbfia/5r8vq44y1ug1"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s://www.mentimeter.com/app/presentation/alni73paqs2vm37o3fmyjh2hfbdbbfia/5r8vq44y1ug1"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s://www.mentimeter.com/app/presentation/alni73paqs2vm37o3fmyjh2hfbdbbfia/5r8vq44y1ug1"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s://www.mentimeter.com/app/presentation/alni73paqs2vm37o3fmyjh2hfbdbbfia/5r8vq44y1ug1"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1" name="pasted-image.pdf" descr="pasted-image.pdf"/>
          <p:cNvPicPr>
            <a:picLocks noChangeAspect="1"/>
          </p:cNvPicPr>
          <p:nvPr/>
        </p:nvPicPr>
        <p:blipFill>
          <a:blip r:embed="rId3"/>
          <a:stretch>
            <a:fillRect/>
          </a:stretch>
        </p:blipFill>
        <p:spPr>
          <a:xfrm>
            <a:off x="10690002" y="262706"/>
            <a:ext cx="1124397" cy="1124397"/>
          </a:xfrm>
          <a:prstGeom prst="rect">
            <a:avLst/>
          </a:prstGeom>
          <a:ln w="12700">
            <a:miter lim="400000"/>
          </a:ln>
        </p:spPr>
      </p:pic>
      <p:sp>
        <p:nvSpPr>
          <p:cNvPr id="202" name="samenstelling bestuur"/>
          <p:cNvSpPr/>
          <p:nvPr/>
        </p:nvSpPr>
        <p:spPr>
          <a:xfrm rot="10800000" flipV="1">
            <a:off x="1099198" y="864137"/>
            <a:ext cx="10715201" cy="4298613"/>
          </a:xfrm>
          <a:prstGeom prst="rect">
            <a:avLst/>
          </a:prstGeom>
          <a:ln w="12700">
            <a:miter lim="400000"/>
          </a:ln>
          <a:extLst>
            <a:ext uri="{C572A759-6A51-4108-AA02-DFA0A04FC94B}">
              <ma14:wrappingTextBoxFlag xmlns:ma14="http://schemas.microsoft.com/office/mac/drawingml/2011/main" xmlns="" val="1"/>
            </a:ext>
          </a:extLst>
        </p:spPr>
        <p:txBody>
          <a:bodyPr wrap="square" lIns="25400" tIns="25400" rIns="25400" bIns="25400" anchor="t">
            <a:spAutoFit/>
          </a:bodyPr>
          <a:lstStyle>
            <a:lvl1pPr algn="l">
              <a:defRPr sz="7200">
                <a:latin typeface="Arial Rounded MT Bold"/>
                <a:ea typeface="Arial Rounded MT Bold"/>
                <a:cs typeface="Arial Rounded MT Bold"/>
                <a:sym typeface="Arial Rounded MT Bold"/>
              </a:defRPr>
            </a:lvl1pPr>
          </a:lstStyle>
          <a:p>
            <a:r>
              <a:rPr lang="nl-NL" sz="3600" b="1" dirty="0"/>
              <a:t>Stemmen via </a:t>
            </a:r>
            <a:r>
              <a:rPr lang="nl-NL" sz="3600" b="1" dirty="0" err="1"/>
              <a:t>Mentimeter</a:t>
            </a:r>
            <a:endParaRPr lang="nl-NL" sz="3600" b="1" dirty="0"/>
          </a:p>
          <a:p>
            <a:endParaRPr lang="nl-NL" sz="3600" b="1" dirty="0"/>
          </a:p>
          <a:p>
            <a:r>
              <a:rPr lang="nl-NL" sz="2000" b="1" dirty="0"/>
              <a:t>Algemene </a:t>
            </a:r>
            <a:r>
              <a:rPr lang="en-US" sz="2000" b="1" dirty="0" err="1"/>
              <a:t>Ledenvergadering</a:t>
            </a:r>
            <a:r>
              <a:rPr lang="en-US" sz="2000" b="1" dirty="0"/>
              <a:t> </a:t>
            </a:r>
          </a:p>
          <a:p>
            <a:r>
              <a:rPr lang="en-US" sz="2000" b="1" dirty="0" err="1"/>
              <a:t>Bewonersverenging</a:t>
            </a:r>
            <a:r>
              <a:rPr lang="en-US" sz="2000" b="1" dirty="0"/>
              <a:t> </a:t>
            </a:r>
            <a:r>
              <a:rPr lang="en-US" sz="2000" b="1" dirty="0" err="1"/>
              <a:t>Zuiderduin</a:t>
            </a:r>
            <a:r>
              <a:rPr lang="en-US" sz="2000" b="1" dirty="0"/>
              <a:t> </a:t>
            </a:r>
            <a:br>
              <a:rPr lang="en-US" sz="2000" b="1" dirty="0"/>
            </a:br>
            <a:r>
              <a:rPr lang="en-US" sz="2000" b="1" dirty="0"/>
              <a:t>14 </a:t>
            </a:r>
            <a:r>
              <a:rPr lang="en-US" sz="2000" b="1" dirty="0" err="1"/>
              <a:t>maart</a:t>
            </a:r>
            <a:r>
              <a:rPr lang="en-US" sz="2000" b="1" dirty="0"/>
              <a:t> 2024 </a:t>
            </a:r>
            <a:r>
              <a:rPr lang="en-US" sz="2000" b="1" dirty="0" err="1"/>
              <a:t>bij</a:t>
            </a:r>
            <a:r>
              <a:rPr lang="en-US" sz="2000" b="1" dirty="0"/>
              <a:t> Het Palaver</a:t>
            </a:r>
          </a:p>
          <a:p>
            <a:endParaRPr lang="en-US" sz="3600" dirty="0"/>
          </a:p>
          <a:p>
            <a:endParaRPr lang="en-US" sz="3600" dirty="0"/>
          </a:p>
          <a:p>
            <a:endParaRPr lang="en-US" sz="3600" dirty="0"/>
          </a:p>
          <a:p>
            <a:endParaRPr lang="en-US" sz="3600" dirty="0"/>
          </a:p>
        </p:txBody>
      </p:sp>
      <p:sp>
        <p:nvSpPr>
          <p:cNvPr id="7" name="• 2 leden om persoonlijke reden uitgestapt…">
            <a:extLst>
              <a:ext uri="{FF2B5EF4-FFF2-40B4-BE49-F238E27FC236}">
                <a16:creationId xmlns:a16="http://schemas.microsoft.com/office/drawing/2014/main" id="{FB4D6878-FE95-6F44-B4AF-6A620E85C7DC}"/>
              </a:ext>
            </a:extLst>
          </p:cNvPr>
          <p:cNvSpPr/>
          <p:nvPr/>
        </p:nvSpPr>
        <p:spPr>
          <a:xfrm rot="5400000">
            <a:off x="917789" y="1067421"/>
            <a:ext cx="10101240" cy="1528624"/>
          </a:xfrm>
          <a:prstGeom prst="rect">
            <a:avLst/>
          </a:prstGeom>
          <a:ln w="12700">
            <a:miter lim="400000"/>
          </a:ln>
          <a:extLst>
            <a:ext uri="{C572A759-6A51-4108-AA02-DFA0A04FC94B}">
              <ma14:wrappingTextBoxFlag xmlns:ma14="http://schemas.microsoft.com/office/mac/drawingml/2011/main" xmlns="" val="1"/>
            </a:ext>
          </a:extLst>
        </p:spPr>
        <p:txBody>
          <a:bodyPr wrap="square" lIns="25400" tIns="25400" rIns="25400" bIns="25400" anchor="t">
            <a:spAutoFit/>
          </a:bodyPr>
          <a:lstStyle/>
          <a:p>
            <a:pPr algn="l"/>
            <a:endParaRPr lang="nl-NL" sz="1600" b="1">
              <a:latin typeface="Arial"/>
              <a:cs typeface="Arial"/>
            </a:endParaRPr>
          </a:p>
          <a:p>
            <a:pPr algn="l"/>
            <a:endParaRPr lang="nl-NL" sz="1600" b="1">
              <a:latin typeface="Arial"/>
              <a:cs typeface="Arial"/>
            </a:endParaRPr>
          </a:p>
          <a:p>
            <a:pPr algn="l"/>
            <a:endParaRPr lang="nl-NL" sz="1600" b="1">
              <a:latin typeface="Arial"/>
              <a:cs typeface="Arial"/>
            </a:endParaRPr>
          </a:p>
          <a:p>
            <a:pPr algn="l"/>
            <a:endParaRPr lang="nl-NL" sz="1600" b="1">
              <a:latin typeface="Arial"/>
              <a:cs typeface="Arial"/>
            </a:endParaRPr>
          </a:p>
          <a:p>
            <a:pPr algn="l"/>
            <a:r>
              <a:rPr lang="nl-NL" sz="1600">
                <a:latin typeface="Arial"/>
                <a:cs typeface="Arial"/>
              </a:rPr>
              <a:t>	</a:t>
            </a:r>
            <a:endParaRPr lang="nl-NL" sz="1600" b="1">
              <a:latin typeface="Arial"/>
              <a:cs typeface="Arial"/>
            </a:endParaRPr>
          </a:p>
          <a:p>
            <a:pPr algn="l"/>
            <a:endParaRPr lang="nl-NL" sz="1600" b="1">
              <a:latin typeface="Arial"/>
              <a:cs typeface="Arial"/>
            </a:endParaRPr>
          </a:p>
        </p:txBody>
      </p:sp>
      <p:sp>
        <p:nvSpPr>
          <p:cNvPr id="2" name="Slide Number Placeholder 1">
            <a:extLst>
              <a:ext uri="{FF2B5EF4-FFF2-40B4-BE49-F238E27FC236}">
                <a16:creationId xmlns:a16="http://schemas.microsoft.com/office/drawing/2014/main" id="{EBC55F5B-2F21-6F31-5154-57B0B21F2FC3}"/>
              </a:ext>
            </a:extLst>
          </p:cNvPr>
          <p:cNvSpPr>
            <a:spLocks noGrp="1"/>
          </p:cNvSpPr>
          <p:nvPr>
            <p:ph type="sldNum" sz="quarter" idx="2"/>
          </p:nvPr>
        </p:nvSpPr>
        <p:spPr>
          <a:xfrm>
            <a:off x="11959031" y="13081000"/>
            <a:ext cx="453238" cy="469900"/>
          </a:xfrm>
          <a:prstGeom prst="rect">
            <a:avLst/>
          </a:prstGeom>
          <a:ln w="12700">
            <a:miter lim="400000"/>
          </a:ln>
        </p:spPr>
        <p:txBody>
          <a:bodyPr wrap="none" lIns="50800" tIns="50800" rIns="50800" bIns="50800">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Light"/>
              </a:defRPr>
            </a:lvl1pPr>
            <a:lvl2pPr marL="0" marR="0" indent="2286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2pPr>
            <a:lvl3pPr marL="0" marR="0" indent="4572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3pPr>
            <a:lvl4pPr marL="0" marR="0" indent="6858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4pPr>
            <a:lvl5pPr marL="0" marR="0" indent="9144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5pPr>
            <a:lvl6pPr marL="0" marR="0" indent="11430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6pPr>
            <a:lvl7pPr marL="0" marR="0" indent="13716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7pPr>
            <a:lvl8pPr marL="0" marR="0" indent="16002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8pPr>
            <a:lvl9pPr marL="0" marR="0" indent="18288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9pPr>
          </a:lstStyle>
          <a:p>
            <a:fld id="{86CB4B4D-7CA3-9044-876B-883B54F8677D}" type="slidenum">
              <a:rPr lang="nl-NL" smtClean="0"/>
              <a:pPr/>
              <a:t>1</a:t>
            </a:fld>
            <a:endParaRPr lang="en-US"/>
          </a:p>
        </p:txBody>
      </p:sp>
      <p:pic>
        <p:nvPicPr>
          <p:cNvPr id="6" name="Picture 4">
            <a:hlinkClick r:id="rId4"/>
            <a:extLst>
              <a:ext uri="{FF2B5EF4-FFF2-40B4-BE49-F238E27FC236}">
                <a16:creationId xmlns:a16="http://schemas.microsoft.com/office/drawing/2014/main" id="{2EE093ED-2DA6-D3E9-7B0A-C6D8AFF62716}"/>
              </a:ext>
            </a:extLst>
          </p:cNvPr>
          <p:cNvPicPr>
            <a:picLocks noChangeAspect="1"/>
          </p:cNvPicPr>
          <p:nvPr/>
        </p:nvPicPr>
        <p:blipFill>
          <a:blip r:embed="rId5"/>
          <a:stretch>
            <a:fillRect/>
          </a:stretch>
        </p:blipFill>
        <p:spPr>
          <a:xfrm>
            <a:off x="6899533" y="3210153"/>
            <a:ext cx="3623657" cy="3647848"/>
          </a:xfrm>
          <a:prstGeom prst="rect">
            <a:avLst/>
          </a:prstGeom>
        </p:spPr>
      </p:pic>
      <p:sp>
        <p:nvSpPr>
          <p:cNvPr id="4" name="Tekstvak 3">
            <a:extLst>
              <a:ext uri="{FF2B5EF4-FFF2-40B4-BE49-F238E27FC236}">
                <a16:creationId xmlns:a16="http://schemas.microsoft.com/office/drawing/2014/main" id="{133BA1F3-43B2-97E9-A8FA-5EC570D33DE8}"/>
              </a:ext>
            </a:extLst>
          </p:cNvPr>
          <p:cNvSpPr txBox="1"/>
          <p:nvPr/>
        </p:nvSpPr>
        <p:spPr>
          <a:xfrm>
            <a:off x="520700" y="4546041"/>
            <a:ext cx="6096000" cy="23083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endParaRPr lang="nl-NL" sz="900" dirty="0"/>
          </a:p>
        </p:txBody>
      </p:sp>
      <p:pic>
        <p:nvPicPr>
          <p:cNvPr id="5" name="Afbeelding 4">
            <a:extLst>
              <a:ext uri="{FF2B5EF4-FFF2-40B4-BE49-F238E27FC236}">
                <a16:creationId xmlns:a16="http://schemas.microsoft.com/office/drawing/2014/main" id="{9DE6B41A-B914-5981-670E-6B85B14326B4}"/>
              </a:ext>
            </a:extLst>
          </p:cNvPr>
          <p:cNvPicPr>
            <a:picLocks noChangeAspect="1"/>
          </p:cNvPicPr>
          <p:nvPr/>
        </p:nvPicPr>
        <p:blipFill>
          <a:blip r:embed="rId6"/>
          <a:stretch>
            <a:fillRect/>
          </a:stretch>
        </p:blipFill>
        <p:spPr>
          <a:xfrm>
            <a:off x="257245" y="4976928"/>
            <a:ext cx="1352550" cy="1390650"/>
          </a:xfrm>
          <a:prstGeom prst="rect">
            <a:avLst/>
          </a:prstGeom>
        </p:spPr>
      </p:pic>
      <p:pic>
        <p:nvPicPr>
          <p:cNvPr id="8" name="Afbeelding 7">
            <a:extLst>
              <a:ext uri="{FF2B5EF4-FFF2-40B4-BE49-F238E27FC236}">
                <a16:creationId xmlns:a16="http://schemas.microsoft.com/office/drawing/2014/main" id="{84C8A4DF-E346-C498-8D7B-EE4F757F563A}"/>
              </a:ext>
            </a:extLst>
          </p:cNvPr>
          <p:cNvPicPr>
            <a:picLocks noChangeAspect="1"/>
          </p:cNvPicPr>
          <p:nvPr/>
        </p:nvPicPr>
        <p:blipFill>
          <a:blip r:embed="rId7"/>
          <a:stretch>
            <a:fillRect/>
          </a:stretch>
        </p:blipFill>
        <p:spPr>
          <a:xfrm>
            <a:off x="192436" y="6403214"/>
            <a:ext cx="2152650" cy="438150"/>
          </a:xfrm>
          <a:prstGeom prst="rect">
            <a:avLst/>
          </a:prstGeom>
        </p:spPr>
      </p:pic>
    </p:spTree>
    <p:extLst>
      <p:ext uri="{BB962C8B-B14F-4D97-AF65-F5344CB8AC3E}">
        <p14:creationId xmlns:p14="http://schemas.microsoft.com/office/powerpoint/2010/main" val="3149959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798DC9-55D8-612C-0F94-A05BFF5DFD5B}"/>
            </a:ext>
          </a:extLst>
        </p:cNvPr>
        <p:cNvGrpSpPr/>
        <p:nvPr/>
      </p:nvGrpSpPr>
      <p:grpSpPr>
        <a:xfrm>
          <a:off x="0" y="0"/>
          <a:ext cx="0" cy="0"/>
          <a:chOff x="0" y="0"/>
          <a:chExt cx="0" cy="0"/>
        </a:xfrm>
      </p:grpSpPr>
      <p:pic>
        <p:nvPicPr>
          <p:cNvPr id="205" name="pasted-image.pdf" descr="pasted-image.pdf">
            <a:extLst>
              <a:ext uri="{FF2B5EF4-FFF2-40B4-BE49-F238E27FC236}">
                <a16:creationId xmlns:a16="http://schemas.microsoft.com/office/drawing/2014/main" id="{382E6F35-46A8-2F1C-5C79-BC8B0218621B}"/>
              </a:ext>
            </a:extLst>
          </p:cNvPr>
          <p:cNvPicPr>
            <a:picLocks noChangeAspect="1"/>
          </p:cNvPicPr>
          <p:nvPr/>
        </p:nvPicPr>
        <p:blipFill>
          <a:blip r:embed="rId3"/>
          <a:stretch>
            <a:fillRect/>
          </a:stretch>
        </p:blipFill>
        <p:spPr>
          <a:xfrm>
            <a:off x="10690002" y="262706"/>
            <a:ext cx="1124397" cy="1124397"/>
          </a:xfrm>
          <a:prstGeom prst="rect">
            <a:avLst/>
          </a:prstGeom>
          <a:ln w="12700">
            <a:miter lim="400000"/>
          </a:ln>
        </p:spPr>
      </p:pic>
      <p:sp>
        <p:nvSpPr>
          <p:cNvPr id="206" name="samenstelling bestuur">
            <a:extLst>
              <a:ext uri="{FF2B5EF4-FFF2-40B4-BE49-F238E27FC236}">
                <a16:creationId xmlns:a16="http://schemas.microsoft.com/office/drawing/2014/main" id="{2B79A0D8-CD45-CFCB-B6AF-84558D61E1C5}"/>
              </a:ext>
            </a:extLst>
          </p:cNvPr>
          <p:cNvSpPr/>
          <p:nvPr/>
        </p:nvSpPr>
        <p:spPr>
          <a:xfrm>
            <a:off x="700967" y="425904"/>
            <a:ext cx="5746381" cy="605294"/>
          </a:xfrm>
          <a:prstGeom prst="rect">
            <a:avLst/>
          </a:prstGeom>
          <a:ln w="12700">
            <a:miter lim="400000"/>
          </a:ln>
          <a:extLst>
            <a:ext uri="{C572A759-6A51-4108-AA02-DFA0A04FC94B}">
              <ma14:wrappingTextBoxFlag xmlns="" xmlns:ma14="http://schemas.microsoft.com/office/mac/drawingml/2011/main" val="1"/>
            </a:ext>
          </a:extLst>
        </p:spPr>
        <p:txBody>
          <a:bodyPr wrap="none" lIns="25400" tIns="25400" rIns="25400" bIns="25400" anchor="t">
            <a:spAutoFit/>
          </a:bodyPr>
          <a:lstStyle>
            <a:lvl1pPr algn="l">
              <a:defRPr sz="7200">
                <a:latin typeface="Arial Rounded MT Bold"/>
                <a:ea typeface="Arial Rounded MT Bold"/>
                <a:cs typeface="Arial Rounded MT Bold"/>
                <a:sym typeface="Arial Rounded MT Bold"/>
              </a:defRPr>
            </a:lvl1pPr>
          </a:lstStyle>
          <a:p>
            <a:r>
              <a:rPr lang="en-US" sz="3600" dirty="0" err="1"/>
              <a:t>Jubileumfeest</a:t>
            </a:r>
            <a:r>
              <a:rPr lang="en-US" sz="3600" dirty="0"/>
              <a:t> </a:t>
            </a:r>
            <a:r>
              <a:rPr lang="en-US" sz="3600" dirty="0" err="1"/>
              <a:t>Zuiderduin</a:t>
            </a:r>
            <a:endParaRPr lang="en-US" sz="3600" dirty="0"/>
          </a:p>
        </p:txBody>
      </p:sp>
      <p:sp>
        <p:nvSpPr>
          <p:cNvPr id="207" name="• 2 leden om persoonlijke reden uitgestapt…">
            <a:extLst>
              <a:ext uri="{FF2B5EF4-FFF2-40B4-BE49-F238E27FC236}">
                <a16:creationId xmlns:a16="http://schemas.microsoft.com/office/drawing/2014/main" id="{A3EDB93B-26AD-701C-FAF7-A5F705111039}"/>
              </a:ext>
            </a:extLst>
          </p:cNvPr>
          <p:cNvSpPr/>
          <p:nvPr/>
        </p:nvSpPr>
        <p:spPr>
          <a:xfrm>
            <a:off x="793909" y="2226493"/>
            <a:ext cx="9390390" cy="297517"/>
          </a:xfrm>
          <a:prstGeom prst="rect">
            <a:avLst/>
          </a:prstGeom>
          <a:ln w="12700">
            <a:miter lim="400000"/>
          </a:ln>
          <a:extLst>
            <a:ext uri="{C572A759-6A51-4108-AA02-DFA0A04FC94B}">
              <ma14:wrappingTextBoxFlag xmlns="" xmlns:ma14="http://schemas.microsoft.com/office/mac/drawingml/2011/main" val="1"/>
            </a:ext>
          </a:extLst>
        </p:spPr>
        <p:txBody>
          <a:bodyPr lIns="25400" tIns="25400" rIns="25400" bIns="25400">
            <a:spAutoFit/>
          </a:bodyPr>
          <a:lstStyle/>
          <a:p>
            <a:pPr algn="l"/>
            <a:endParaRPr lang="nl-NL" sz="1600">
              <a:latin typeface="Arial" panose="020B0604020202020204" pitchFamily="34" charset="0"/>
              <a:cs typeface="Arial" panose="020B0604020202020204" pitchFamily="34" charset="0"/>
            </a:endParaRPr>
          </a:p>
        </p:txBody>
      </p:sp>
      <p:sp>
        <p:nvSpPr>
          <p:cNvPr id="2" name="• 2 leden om persoonlijke reden uitgestapt…">
            <a:extLst>
              <a:ext uri="{FF2B5EF4-FFF2-40B4-BE49-F238E27FC236}">
                <a16:creationId xmlns:a16="http://schemas.microsoft.com/office/drawing/2014/main" id="{AF2E9975-5966-8650-75F8-2B2724435EC2}"/>
              </a:ext>
            </a:extLst>
          </p:cNvPr>
          <p:cNvSpPr/>
          <p:nvPr/>
        </p:nvSpPr>
        <p:spPr>
          <a:xfrm>
            <a:off x="829937" y="1290322"/>
            <a:ext cx="5226875" cy="6360716"/>
          </a:xfrm>
          <a:prstGeom prst="rect">
            <a:avLst/>
          </a:prstGeom>
          <a:ln w="12700">
            <a:miter lim="400000"/>
          </a:ln>
          <a:extLst>
            <a:ext uri="{C572A759-6A51-4108-AA02-DFA0A04FC94B}">
              <ma14:wrappingTextBoxFlag xmlns="" xmlns:ma14="http://schemas.microsoft.com/office/mac/drawingml/2011/main" val="1"/>
            </a:ext>
          </a:extLst>
        </p:spPr>
        <p:txBody>
          <a:bodyPr wrap="square" lIns="25400" tIns="25400" rIns="25400" bIns="25400" anchor="t">
            <a:spAutoFit/>
          </a:bodyPr>
          <a:lstStyle/>
          <a:p>
            <a:pPr algn="l"/>
            <a:endParaRPr lang="nl-NL" b="1" dirty="0">
              <a:latin typeface="Arial"/>
              <a:ea typeface="+mn-lt"/>
              <a:cs typeface="Arial"/>
            </a:endParaRPr>
          </a:p>
          <a:p>
            <a:pPr marL="571500" indent="-571500" algn="l">
              <a:buFont typeface="Arial" panose="020B0604020202020204" pitchFamily="34" charset="0"/>
              <a:buChar char="•"/>
            </a:pPr>
            <a:r>
              <a:rPr lang="en-US" dirty="0" err="1">
                <a:latin typeface="Arial" panose="020B0604020202020204" pitchFamily="34" charset="0"/>
                <a:cs typeface="Arial" panose="020B0604020202020204" pitchFamily="34" charset="0"/>
              </a:rPr>
              <a:t>Ideeen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voor</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iets</a:t>
            </a:r>
            <a:r>
              <a:rPr lang="en-US" dirty="0">
                <a:latin typeface="Arial" panose="020B0604020202020204" pitchFamily="34" charset="0"/>
                <a:cs typeface="Arial" panose="020B0604020202020204" pitchFamily="34" charset="0"/>
              </a:rPr>
              <a:t> extra’s?</a:t>
            </a:r>
            <a:endParaRPr lang="en-US" sz="1800" dirty="0">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endParaRPr lang="en-US" sz="1800" dirty="0">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endParaRPr lang="en-US" sz="1800" dirty="0">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endParaRPr lang="en-US" sz="1800" dirty="0">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r>
              <a:rPr lang="en-US" sz="1800" dirty="0">
                <a:latin typeface="Arial" panose="020B0604020202020204" pitchFamily="34" charset="0"/>
                <a:cs typeface="Arial" panose="020B0604020202020204" pitchFamily="34" charset="0"/>
              </a:rPr>
              <a:t>Hoe </a:t>
            </a:r>
            <a:r>
              <a:rPr lang="en-US" sz="1800" dirty="0" err="1">
                <a:latin typeface="Arial" panose="020B0604020202020204" pitchFamily="34" charset="0"/>
                <a:cs typeface="Arial" panose="020B0604020202020204" pitchFamily="34" charset="0"/>
              </a:rPr>
              <a:t>groot</a:t>
            </a:r>
            <a:r>
              <a:rPr lang="en-US" sz="1800" dirty="0">
                <a:latin typeface="Arial" panose="020B0604020202020204" pitchFamily="34" charset="0"/>
                <a:cs typeface="Arial" panose="020B0604020202020204" pitchFamily="34" charset="0"/>
              </a:rPr>
              <a:t>? Hoe </a:t>
            </a:r>
            <a:r>
              <a:rPr lang="en-US" sz="1800" dirty="0" err="1">
                <a:latin typeface="Arial" panose="020B0604020202020204" pitchFamily="34" charset="0"/>
                <a:cs typeface="Arial" panose="020B0604020202020204" pitchFamily="34" charset="0"/>
              </a:rPr>
              <a:t>bekostigen</a:t>
            </a:r>
            <a:r>
              <a:rPr lang="en-US" sz="1800" dirty="0">
                <a:latin typeface="Arial" panose="020B0604020202020204" pitchFamily="34" charset="0"/>
                <a:cs typeface="Arial" panose="020B0604020202020204" pitchFamily="34" charset="0"/>
              </a:rPr>
              <a:t>?</a:t>
            </a:r>
          </a:p>
          <a:p>
            <a:pPr marL="571500" indent="-571500" algn="l">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endParaRPr lang="en-US" sz="1800" dirty="0">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endParaRPr lang="en-US" sz="1800" dirty="0">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endParaRPr lang="en-US" sz="1800" dirty="0">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r>
              <a:rPr lang="nl-NL" sz="1800" dirty="0">
                <a:latin typeface="Arial" panose="020B0604020202020204" pitchFamily="34" charset="0"/>
                <a:cs typeface="Arial" panose="020B0604020202020204" pitchFamily="34" charset="0"/>
              </a:rPr>
              <a:t>Vrijwillige EHBO-ers?</a:t>
            </a:r>
          </a:p>
          <a:p>
            <a:br>
              <a:rPr lang="en-US" dirty="0">
                <a:solidFill>
                  <a:srgbClr val="201F1E"/>
                </a:solidFill>
                <a:latin typeface="Arial" panose="020B0604020202020204" pitchFamily="34" charset="0"/>
                <a:ea typeface="+mn-lt"/>
                <a:cs typeface="Arial" panose="020B0604020202020204" pitchFamily="34" charset="0"/>
              </a:rPr>
            </a:br>
            <a:r>
              <a:rPr lang="en-US" dirty="0">
                <a:solidFill>
                  <a:srgbClr val="201F1E"/>
                </a:solidFill>
                <a:latin typeface="Arial" panose="020B0604020202020204" pitchFamily="34" charset="0"/>
                <a:ea typeface="+mn-lt"/>
                <a:cs typeface="Arial" panose="020B0604020202020204" pitchFamily="34" charset="0"/>
              </a:rPr>
              <a:t>          </a:t>
            </a:r>
            <a:br>
              <a:rPr lang="en-US" dirty="0">
                <a:solidFill>
                  <a:srgbClr val="201F1E"/>
                </a:solidFill>
                <a:latin typeface="Arial" panose="020B0604020202020204" pitchFamily="34" charset="0"/>
                <a:ea typeface="+mn-lt"/>
                <a:cs typeface="Arial" panose="020B0604020202020204" pitchFamily="34" charset="0"/>
              </a:rPr>
            </a:br>
            <a:r>
              <a:rPr lang="en-US" dirty="0">
                <a:solidFill>
                  <a:srgbClr val="201F1E"/>
                </a:solidFill>
                <a:latin typeface="Arial" panose="020B0604020202020204" pitchFamily="34" charset="0"/>
                <a:ea typeface="+mn-lt"/>
                <a:cs typeface="Arial" panose="020B0604020202020204" pitchFamily="34" charset="0"/>
              </a:rPr>
              <a:t>          </a:t>
            </a:r>
          </a:p>
          <a:p>
            <a:pPr marL="228600" indent="-228600">
              <a:buFont typeface="Arial"/>
              <a:buChar char="•"/>
            </a:pPr>
            <a:endParaRPr lang="en-US" b="1" dirty="0">
              <a:solidFill>
                <a:srgbClr val="201F1E"/>
              </a:solidFill>
              <a:latin typeface="Arial" panose="020B0604020202020204" pitchFamily="34" charset="0"/>
              <a:ea typeface="+mn-lt"/>
              <a:cs typeface="Arial" panose="020B0604020202020204" pitchFamily="34" charset="0"/>
            </a:endParaRPr>
          </a:p>
          <a:p>
            <a:pPr marL="228600" indent="-228600">
              <a:buFont typeface="Arial"/>
              <a:buChar char="•"/>
            </a:pPr>
            <a:endParaRPr lang="en-US" b="1" dirty="0">
              <a:solidFill>
                <a:srgbClr val="201F1E"/>
              </a:solidFill>
              <a:latin typeface="Arial" panose="020B0604020202020204" pitchFamily="34" charset="0"/>
              <a:ea typeface="+mn-lt"/>
              <a:cs typeface="Arial" panose="020B0604020202020204" pitchFamily="34" charset="0"/>
            </a:endParaRPr>
          </a:p>
          <a:p>
            <a:pPr marL="228600" indent="-228600">
              <a:buFont typeface="Arial"/>
              <a:buChar char="•"/>
            </a:pPr>
            <a:endParaRPr lang="en-US" b="1" dirty="0">
              <a:solidFill>
                <a:srgbClr val="201F1E"/>
              </a:solidFill>
              <a:latin typeface="Arial" panose="020B0604020202020204" pitchFamily="34" charset="0"/>
              <a:ea typeface="+mn-lt"/>
              <a:cs typeface="Arial" panose="020B0604020202020204" pitchFamily="34" charset="0"/>
            </a:endParaRPr>
          </a:p>
          <a:p>
            <a:pPr marL="228600" indent="-228600">
              <a:buFont typeface="Arial"/>
              <a:buChar char="•"/>
            </a:pPr>
            <a:endParaRPr lang="en-US" b="1" dirty="0">
              <a:solidFill>
                <a:srgbClr val="201F1E"/>
              </a:solidFill>
              <a:latin typeface="Arial" panose="020B0604020202020204" pitchFamily="34" charset="0"/>
              <a:ea typeface="+mn-lt"/>
              <a:cs typeface="Arial" panose="020B0604020202020204" pitchFamily="34" charset="0"/>
            </a:endParaRPr>
          </a:p>
          <a:p>
            <a:pPr algn="l"/>
            <a:endParaRPr lang="nl-NL" sz="1600" dirty="0">
              <a:latin typeface="Helvetica Light"/>
              <a:cs typeface="Arial" panose="020B0604020202020204" pitchFamily="34" charset="0"/>
            </a:endParaRPr>
          </a:p>
          <a:p>
            <a:pPr algn="l"/>
            <a:endParaRPr lang="nl-NL" sz="1600" dirty="0">
              <a:latin typeface="Helvetica Light"/>
              <a:cs typeface="Arial" panose="020B0604020202020204" pitchFamily="34" charset="0"/>
            </a:endParaRPr>
          </a:p>
        </p:txBody>
      </p:sp>
      <p:sp>
        <p:nvSpPr>
          <p:cNvPr id="3" name="Slide Number Placeholder 2">
            <a:extLst>
              <a:ext uri="{FF2B5EF4-FFF2-40B4-BE49-F238E27FC236}">
                <a16:creationId xmlns:a16="http://schemas.microsoft.com/office/drawing/2014/main" id="{46169756-C465-3B32-F859-514F9825EBD0}"/>
              </a:ext>
            </a:extLst>
          </p:cNvPr>
          <p:cNvSpPr>
            <a:spLocks noGrp="1"/>
          </p:cNvSpPr>
          <p:nvPr>
            <p:ph type="sldNum" sz="quarter" idx="2"/>
          </p:nvPr>
        </p:nvSpPr>
        <p:spPr>
          <a:xfrm>
            <a:off x="11959031" y="13081000"/>
            <a:ext cx="453238" cy="469900"/>
          </a:xfrm>
          <a:prstGeom prst="rect">
            <a:avLst/>
          </a:prstGeom>
          <a:ln w="12700">
            <a:miter lim="400000"/>
          </a:ln>
        </p:spPr>
        <p:txBody>
          <a:bodyPr wrap="none" lIns="50800" tIns="50800" rIns="50800" bIns="50800">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Light"/>
              </a:defRPr>
            </a:lvl1pPr>
            <a:lvl2pPr marL="0" marR="0" indent="2286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2pPr>
            <a:lvl3pPr marL="0" marR="0" indent="4572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3pPr>
            <a:lvl4pPr marL="0" marR="0" indent="6858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4pPr>
            <a:lvl5pPr marL="0" marR="0" indent="9144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5pPr>
            <a:lvl6pPr marL="0" marR="0" indent="11430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6pPr>
            <a:lvl7pPr marL="0" marR="0" indent="13716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7pPr>
            <a:lvl8pPr marL="0" marR="0" indent="16002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8pPr>
            <a:lvl9pPr marL="0" marR="0" indent="18288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9pPr>
          </a:lstStyle>
          <a:p>
            <a:fld id="{86CB4B4D-7CA3-9044-876B-883B54F8677D}" type="slidenum">
              <a:rPr lang="nl-NL" smtClean="0"/>
              <a:pPr/>
              <a:t>2</a:t>
            </a:fld>
            <a:endParaRPr lang="en-US"/>
          </a:p>
        </p:txBody>
      </p:sp>
    </p:spTree>
    <p:extLst>
      <p:ext uri="{BB962C8B-B14F-4D97-AF65-F5344CB8AC3E}">
        <p14:creationId xmlns:p14="http://schemas.microsoft.com/office/powerpoint/2010/main" val="1232319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1" name="pasted-image.pdf" descr="pasted-image.pdf"/>
          <p:cNvPicPr>
            <a:picLocks noChangeAspect="1"/>
          </p:cNvPicPr>
          <p:nvPr/>
        </p:nvPicPr>
        <p:blipFill>
          <a:blip r:embed="rId3"/>
          <a:stretch>
            <a:fillRect/>
          </a:stretch>
        </p:blipFill>
        <p:spPr>
          <a:xfrm>
            <a:off x="10690002" y="262706"/>
            <a:ext cx="1124397" cy="1124397"/>
          </a:xfrm>
          <a:prstGeom prst="rect">
            <a:avLst/>
          </a:prstGeom>
          <a:ln w="12700">
            <a:miter lim="400000"/>
          </a:ln>
        </p:spPr>
      </p:pic>
      <p:sp>
        <p:nvSpPr>
          <p:cNvPr id="202" name="samenstelling bestuur"/>
          <p:cNvSpPr/>
          <p:nvPr/>
        </p:nvSpPr>
        <p:spPr>
          <a:xfrm rot="10800000" flipV="1">
            <a:off x="1099198" y="864137"/>
            <a:ext cx="10715201" cy="4298613"/>
          </a:xfrm>
          <a:prstGeom prst="rect">
            <a:avLst/>
          </a:prstGeom>
          <a:ln w="12700">
            <a:miter lim="400000"/>
          </a:ln>
          <a:extLst>
            <a:ext uri="{C572A759-6A51-4108-AA02-DFA0A04FC94B}">
              <ma14:wrappingTextBoxFlag xmlns:ma14="http://schemas.microsoft.com/office/mac/drawingml/2011/main" xmlns="" val="1"/>
            </a:ext>
          </a:extLst>
        </p:spPr>
        <p:txBody>
          <a:bodyPr wrap="square" lIns="25400" tIns="25400" rIns="25400" bIns="25400" anchor="t">
            <a:spAutoFit/>
          </a:bodyPr>
          <a:lstStyle>
            <a:lvl1pPr algn="l">
              <a:defRPr sz="7200">
                <a:latin typeface="Arial Rounded MT Bold"/>
                <a:ea typeface="Arial Rounded MT Bold"/>
                <a:cs typeface="Arial Rounded MT Bold"/>
                <a:sym typeface="Arial Rounded MT Bold"/>
              </a:defRPr>
            </a:lvl1pPr>
          </a:lstStyle>
          <a:p>
            <a:r>
              <a:rPr lang="nl-NL" sz="3600" b="1" dirty="0"/>
              <a:t>Stemmen via </a:t>
            </a:r>
            <a:r>
              <a:rPr lang="nl-NL" sz="3600" b="1" dirty="0" err="1"/>
              <a:t>Mentimeter</a:t>
            </a:r>
            <a:endParaRPr lang="nl-NL" sz="3600" b="1" dirty="0"/>
          </a:p>
          <a:p>
            <a:endParaRPr lang="nl-NL" sz="3600" b="1" dirty="0"/>
          </a:p>
          <a:p>
            <a:r>
              <a:rPr lang="nl-NL" sz="2000" b="1" dirty="0"/>
              <a:t>Algemene </a:t>
            </a:r>
            <a:r>
              <a:rPr lang="en-US" sz="2000" b="1" dirty="0" err="1"/>
              <a:t>Ledenvergadering</a:t>
            </a:r>
            <a:r>
              <a:rPr lang="en-US" sz="2000" b="1" dirty="0"/>
              <a:t> </a:t>
            </a:r>
          </a:p>
          <a:p>
            <a:r>
              <a:rPr lang="en-US" sz="2000" b="1" dirty="0" err="1"/>
              <a:t>Bewonersverenging</a:t>
            </a:r>
            <a:r>
              <a:rPr lang="en-US" sz="2000" b="1" dirty="0"/>
              <a:t> </a:t>
            </a:r>
            <a:r>
              <a:rPr lang="en-US" sz="2000" b="1" dirty="0" err="1"/>
              <a:t>Zuiderduin</a:t>
            </a:r>
            <a:r>
              <a:rPr lang="en-US" sz="2000" b="1" dirty="0"/>
              <a:t> </a:t>
            </a:r>
            <a:br>
              <a:rPr lang="en-US" sz="2000" b="1" dirty="0"/>
            </a:br>
            <a:r>
              <a:rPr lang="en-US" sz="2000" b="1" dirty="0"/>
              <a:t>14 </a:t>
            </a:r>
            <a:r>
              <a:rPr lang="en-US" sz="2000" b="1" dirty="0" err="1"/>
              <a:t>maart</a:t>
            </a:r>
            <a:r>
              <a:rPr lang="en-US" sz="2000" b="1" dirty="0"/>
              <a:t> 2024 </a:t>
            </a:r>
            <a:r>
              <a:rPr lang="en-US" sz="2000" b="1" dirty="0" err="1"/>
              <a:t>bij</a:t>
            </a:r>
            <a:r>
              <a:rPr lang="en-US" sz="2000" b="1" dirty="0"/>
              <a:t> Het Palaver</a:t>
            </a:r>
          </a:p>
          <a:p>
            <a:endParaRPr lang="en-US" sz="3600" dirty="0"/>
          </a:p>
          <a:p>
            <a:endParaRPr lang="en-US" sz="3600" dirty="0"/>
          </a:p>
          <a:p>
            <a:endParaRPr lang="en-US" sz="3600" dirty="0"/>
          </a:p>
          <a:p>
            <a:endParaRPr lang="en-US" sz="3600" dirty="0"/>
          </a:p>
        </p:txBody>
      </p:sp>
      <p:sp>
        <p:nvSpPr>
          <p:cNvPr id="7" name="• 2 leden om persoonlijke reden uitgestapt…">
            <a:extLst>
              <a:ext uri="{FF2B5EF4-FFF2-40B4-BE49-F238E27FC236}">
                <a16:creationId xmlns:a16="http://schemas.microsoft.com/office/drawing/2014/main" id="{FB4D6878-FE95-6F44-B4AF-6A620E85C7DC}"/>
              </a:ext>
            </a:extLst>
          </p:cNvPr>
          <p:cNvSpPr/>
          <p:nvPr/>
        </p:nvSpPr>
        <p:spPr>
          <a:xfrm rot="5400000">
            <a:off x="917789" y="1067421"/>
            <a:ext cx="10101240" cy="1528624"/>
          </a:xfrm>
          <a:prstGeom prst="rect">
            <a:avLst/>
          </a:prstGeom>
          <a:ln w="12700">
            <a:miter lim="400000"/>
          </a:ln>
          <a:extLst>
            <a:ext uri="{C572A759-6A51-4108-AA02-DFA0A04FC94B}">
              <ma14:wrappingTextBoxFlag xmlns:ma14="http://schemas.microsoft.com/office/mac/drawingml/2011/main" xmlns="" val="1"/>
            </a:ext>
          </a:extLst>
        </p:spPr>
        <p:txBody>
          <a:bodyPr wrap="square" lIns="25400" tIns="25400" rIns="25400" bIns="25400" anchor="t">
            <a:spAutoFit/>
          </a:bodyPr>
          <a:lstStyle/>
          <a:p>
            <a:pPr algn="l"/>
            <a:endParaRPr lang="nl-NL" sz="1600" b="1">
              <a:latin typeface="Arial"/>
              <a:cs typeface="Arial"/>
            </a:endParaRPr>
          </a:p>
          <a:p>
            <a:pPr algn="l"/>
            <a:endParaRPr lang="nl-NL" sz="1600" b="1">
              <a:latin typeface="Arial"/>
              <a:cs typeface="Arial"/>
            </a:endParaRPr>
          </a:p>
          <a:p>
            <a:pPr algn="l"/>
            <a:endParaRPr lang="nl-NL" sz="1600" b="1">
              <a:latin typeface="Arial"/>
              <a:cs typeface="Arial"/>
            </a:endParaRPr>
          </a:p>
          <a:p>
            <a:pPr algn="l"/>
            <a:endParaRPr lang="nl-NL" sz="1600" b="1">
              <a:latin typeface="Arial"/>
              <a:cs typeface="Arial"/>
            </a:endParaRPr>
          </a:p>
          <a:p>
            <a:pPr algn="l"/>
            <a:r>
              <a:rPr lang="nl-NL" sz="1600">
                <a:latin typeface="Arial"/>
                <a:cs typeface="Arial"/>
              </a:rPr>
              <a:t>	</a:t>
            </a:r>
            <a:endParaRPr lang="nl-NL" sz="1600" b="1">
              <a:latin typeface="Arial"/>
              <a:cs typeface="Arial"/>
            </a:endParaRPr>
          </a:p>
          <a:p>
            <a:pPr algn="l"/>
            <a:endParaRPr lang="nl-NL" sz="1600" b="1">
              <a:latin typeface="Arial"/>
              <a:cs typeface="Arial"/>
            </a:endParaRPr>
          </a:p>
        </p:txBody>
      </p:sp>
      <p:sp>
        <p:nvSpPr>
          <p:cNvPr id="2" name="Slide Number Placeholder 1">
            <a:extLst>
              <a:ext uri="{FF2B5EF4-FFF2-40B4-BE49-F238E27FC236}">
                <a16:creationId xmlns:a16="http://schemas.microsoft.com/office/drawing/2014/main" id="{EBC55F5B-2F21-6F31-5154-57B0B21F2FC3}"/>
              </a:ext>
            </a:extLst>
          </p:cNvPr>
          <p:cNvSpPr>
            <a:spLocks noGrp="1"/>
          </p:cNvSpPr>
          <p:nvPr>
            <p:ph type="sldNum" sz="quarter" idx="2"/>
          </p:nvPr>
        </p:nvSpPr>
        <p:spPr>
          <a:xfrm>
            <a:off x="11959031" y="13081000"/>
            <a:ext cx="453238" cy="469900"/>
          </a:xfrm>
          <a:prstGeom prst="rect">
            <a:avLst/>
          </a:prstGeom>
          <a:ln w="12700">
            <a:miter lim="400000"/>
          </a:ln>
        </p:spPr>
        <p:txBody>
          <a:bodyPr wrap="none" lIns="50800" tIns="50800" rIns="50800" bIns="50800">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Light"/>
              </a:defRPr>
            </a:lvl1pPr>
            <a:lvl2pPr marL="0" marR="0" indent="2286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2pPr>
            <a:lvl3pPr marL="0" marR="0" indent="4572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3pPr>
            <a:lvl4pPr marL="0" marR="0" indent="6858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4pPr>
            <a:lvl5pPr marL="0" marR="0" indent="9144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5pPr>
            <a:lvl6pPr marL="0" marR="0" indent="11430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6pPr>
            <a:lvl7pPr marL="0" marR="0" indent="13716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7pPr>
            <a:lvl8pPr marL="0" marR="0" indent="16002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8pPr>
            <a:lvl9pPr marL="0" marR="0" indent="18288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9pPr>
          </a:lstStyle>
          <a:p>
            <a:fld id="{86CB4B4D-7CA3-9044-876B-883B54F8677D}" type="slidenum">
              <a:rPr lang="nl-NL" smtClean="0"/>
              <a:pPr/>
              <a:t>3</a:t>
            </a:fld>
            <a:endParaRPr lang="en-US"/>
          </a:p>
        </p:txBody>
      </p:sp>
      <p:pic>
        <p:nvPicPr>
          <p:cNvPr id="6" name="Picture 4">
            <a:hlinkClick r:id="rId4"/>
            <a:extLst>
              <a:ext uri="{FF2B5EF4-FFF2-40B4-BE49-F238E27FC236}">
                <a16:creationId xmlns:a16="http://schemas.microsoft.com/office/drawing/2014/main" id="{2EE093ED-2DA6-D3E9-7B0A-C6D8AFF62716}"/>
              </a:ext>
            </a:extLst>
          </p:cNvPr>
          <p:cNvPicPr>
            <a:picLocks noChangeAspect="1"/>
          </p:cNvPicPr>
          <p:nvPr/>
        </p:nvPicPr>
        <p:blipFill>
          <a:blip r:embed="rId5"/>
          <a:stretch>
            <a:fillRect/>
          </a:stretch>
        </p:blipFill>
        <p:spPr>
          <a:xfrm>
            <a:off x="6899533" y="3210153"/>
            <a:ext cx="3623657" cy="3647848"/>
          </a:xfrm>
          <a:prstGeom prst="rect">
            <a:avLst/>
          </a:prstGeom>
        </p:spPr>
      </p:pic>
      <p:sp>
        <p:nvSpPr>
          <p:cNvPr id="4" name="Tekstvak 3">
            <a:extLst>
              <a:ext uri="{FF2B5EF4-FFF2-40B4-BE49-F238E27FC236}">
                <a16:creationId xmlns:a16="http://schemas.microsoft.com/office/drawing/2014/main" id="{133BA1F3-43B2-97E9-A8FA-5EC570D33DE8}"/>
              </a:ext>
            </a:extLst>
          </p:cNvPr>
          <p:cNvSpPr txBox="1"/>
          <p:nvPr/>
        </p:nvSpPr>
        <p:spPr>
          <a:xfrm>
            <a:off x="520700" y="4546041"/>
            <a:ext cx="6096000" cy="23083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endParaRPr lang="nl-NL" sz="900" dirty="0"/>
          </a:p>
        </p:txBody>
      </p:sp>
      <p:pic>
        <p:nvPicPr>
          <p:cNvPr id="5" name="Afbeelding 4">
            <a:extLst>
              <a:ext uri="{FF2B5EF4-FFF2-40B4-BE49-F238E27FC236}">
                <a16:creationId xmlns:a16="http://schemas.microsoft.com/office/drawing/2014/main" id="{9DE6B41A-B914-5981-670E-6B85B14326B4}"/>
              </a:ext>
            </a:extLst>
          </p:cNvPr>
          <p:cNvPicPr>
            <a:picLocks noChangeAspect="1"/>
          </p:cNvPicPr>
          <p:nvPr/>
        </p:nvPicPr>
        <p:blipFill>
          <a:blip r:embed="rId6"/>
          <a:stretch>
            <a:fillRect/>
          </a:stretch>
        </p:blipFill>
        <p:spPr>
          <a:xfrm>
            <a:off x="257245" y="4976928"/>
            <a:ext cx="1352550" cy="1390650"/>
          </a:xfrm>
          <a:prstGeom prst="rect">
            <a:avLst/>
          </a:prstGeom>
        </p:spPr>
      </p:pic>
      <p:pic>
        <p:nvPicPr>
          <p:cNvPr id="8" name="Afbeelding 7">
            <a:extLst>
              <a:ext uri="{FF2B5EF4-FFF2-40B4-BE49-F238E27FC236}">
                <a16:creationId xmlns:a16="http://schemas.microsoft.com/office/drawing/2014/main" id="{84C8A4DF-E346-C498-8D7B-EE4F757F563A}"/>
              </a:ext>
            </a:extLst>
          </p:cNvPr>
          <p:cNvPicPr>
            <a:picLocks noChangeAspect="1"/>
          </p:cNvPicPr>
          <p:nvPr/>
        </p:nvPicPr>
        <p:blipFill>
          <a:blip r:embed="rId7"/>
          <a:stretch>
            <a:fillRect/>
          </a:stretch>
        </p:blipFill>
        <p:spPr>
          <a:xfrm>
            <a:off x="192436" y="6403214"/>
            <a:ext cx="2152650" cy="438150"/>
          </a:xfrm>
          <a:prstGeom prst="rect">
            <a:avLst/>
          </a:prstGeom>
        </p:spPr>
      </p:pic>
    </p:spTree>
    <p:extLst>
      <p:ext uri="{BB962C8B-B14F-4D97-AF65-F5344CB8AC3E}">
        <p14:creationId xmlns:p14="http://schemas.microsoft.com/office/powerpoint/2010/main" val="655221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798DC9-55D8-612C-0F94-A05BFF5DFD5B}"/>
            </a:ext>
          </a:extLst>
        </p:cNvPr>
        <p:cNvGrpSpPr/>
        <p:nvPr/>
      </p:nvGrpSpPr>
      <p:grpSpPr>
        <a:xfrm>
          <a:off x="0" y="0"/>
          <a:ext cx="0" cy="0"/>
          <a:chOff x="0" y="0"/>
          <a:chExt cx="0" cy="0"/>
        </a:xfrm>
      </p:grpSpPr>
      <p:pic>
        <p:nvPicPr>
          <p:cNvPr id="205" name="pasted-image.pdf" descr="pasted-image.pdf">
            <a:extLst>
              <a:ext uri="{FF2B5EF4-FFF2-40B4-BE49-F238E27FC236}">
                <a16:creationId xmlns:a16="http://schemas.microsoft.com/office/drawing/2014/main" id="{382E6F35-46A8-2F1C-5C79-BC8B0218621B}"/>
              </a:ext>
            </a:extLst>
          </p:cNvPr>
          <p:cNvPicPr>
            <a:picLocks noChangeAspect="1"/>
          </p:cNvPicPr>
          <p:nvPr/>
        </p:nvPicPr>
        <p:blipFill>
          <a:blip r:embed="rId3"/>
          <a:stretch>
            <a:fillRect/>
          </a:stretch>
        </p:blipFill>
        <p:spPr>
          <a:xfrm>
            <a:off x="10690002" y="262706"/>
            <a:ext cx="1124397" cy="1124397"/>
          </a:xfrm>
          <a:prstGeom prst="rect">
            <a:avLst/>
          </a:prstGeom>
          <a:ln w="12700">
            <a:miter lim="400000"/>
          </a:ln>
        </p:spPr>
      </p:pic>
      <p:sp>
        <p:nvSpPr>
          <p:cNvPr id="206" name="samenstelling bestuur">
            <a:extLst>
              <a:ext uri="{FF2B5EF4-FFF2-40B4-BE49-F238E27FC236}">
                <a16:creationId xmlns:a16="http://schemas.microsoft.com/office/drawing/2014/main" id="{2B79A0D8-CD45-CFCB-B6AF-84558D61E1C5}"/>
              </a:ext>
            </a:extLst>
          </p:cNvPr>
          <p:cNvSpPr/>
          <p:nvPr/>
        </p:nvSpPr>
        <p:spPr>
          <a:xfrm>
            <a:off x="700967" y="425904"/>
            <a:ext cx="7202036" cy="605294"/>
          </a:xfrm>
          <a:prstGeom prst="rect">
            <a:avLst/>
          </a:prstGeom>
          <a:ln w="12700">
            <a:miter lim="400000"/>
          </a:ln>
          <a:extLst>
            <a:ext uri="{C572A759-6A51-4108-AA02-DFA0A04FC94B}">
              <ma14:wrappingTextBoxFlag xmlns="" xmlns:ma14="http://schemas.microsoft.com/office/mac/drawingml/2011/main" val="1"/>
            </a:ext>
          </a:extLst>
        </p:spPr>
        <p:txBody>
          <a:bodyPr wrap="none" lIns="25400" tIns="25400" rIns="25400" bIns="25400" anchor="t">
            <a:spAutoFit/>
          </a:bodyPr>
          <a:lstStyle>
            <a:lvl1pPr algn="l">
              <a:defRPr sz="7200">
                <a:latin typeface="Arial Rounded MT Bold"/>
                <a:ea typeface="Arial Rounded MT Bold"/>
                <a:cs typeface="Arial Rounded MT Bold"/>
                <a:sym typeface="Arial Rounded MT Bold"/>
              </a:defRPr>
            </a:lvl1pPr>
          </a:lstStyle>
          <a:p>
            <a:r>
              <a:rPr lang="en-US" sz="3600" dirty="0" err="1"/>
              <a:t>Bewonersvereniging</a:t>
            </a:r>
            <a:r>
              <a:rPr lang="en-US" sz="3600" dirty="0"/>
              <a:t> </a:t>
            </a:r>
            <a:r>
              <a:rPr lang="en-US" sz="3600" dirty="0" err="1"/>
              <a:t>Zuiderduin</a:t>
            </a:r>
            <a:endParaRPr lang="en-US" sz="3600" dirty="0"/>
          </a:p>
        </p:txBody>
      </p:sp>
      <p:sp>
        <p:nvSpPr>
          <p:cNvPr id="207" name="• 2 leden om persoonlijke reden uitgestapt…">
            <a:extLst>
              <a:ext uri="{FF2B5EF4-FFF2-40B4-BE49-F238E27FC236}">
                <a16:creationId xmlns:a16="http://schemas.microsoft.com/office/drawing/2014/main" id="{A3EDB93B-26AD-701C-FAF7-A5F705111039}"/>
              </a:ext>
            </a:extLst>
          </p:cNvPr>
          <p:cNvSpPr/>
          <p:nvPr/>
        </p:nvSpPr>
        <p:spPr>
          <a:xfrm>
            <a:off x="793909" y="2226493"/>
            <a:ext cx="9390390" cy="297517"/>
          </a:xfrm>
          <a:prstGeom prst="rect">
            <a:avLst/>
          </a:prstGeom>
          <a:ln w="12700">
            <a:miter lim="400000"/>
          </a:ln>
          <a:extLst>
            <a:ext uri="{C572A759-6A51-4108-AA02-DFA0A04FC94B}">
              <ma14:wrappingTextBoxFlag xmlns="" xmlns:ma14="http://schemas.microsoft.com/office/mac/drawingml/2011/main" val="1"/>
            </a:ext>
          </a:extLst>
        </p:spPr>
        <p:txBody>
          <a:bodyPr lIns="25400" tIns="25400" rIns="25400" bIns="25400">
            <a:spAutoFit/>
          </a:bodyPr>
          <a:lstStyle/>
          <a:p>
            <a:pPr algn="l"/>
            <a:endParaRPr lang="nl-NL" sz="1600">
              <a:latin typeface="Arial" panose="020B0604020202020204" pitchFamily="34" charset="0"/>
              <a:cs typeface="Arial" panose="020B0604020202020204" pitchFamily="34" charset="0"/>
            </a:endParaRPr>
          </a:p>
        </p:txBody>
      </p:sp>
      <p:sp>
        <p:nvSpPr>
          <p:cNvPr id="2" name="• 2 leden om persoonlijke reden uitgestapt…">
            <a:extLst>
              <a:ext uri="{FF2B5EF4-FFF2-40B4-BE49-F238E27FC236}">
                <a16:creationId xmlns:a16="http://schemas.microsoft.com/office/drawing/2014/main" id="{AF2E9975-5966-8650-75F8-2B2724435EC2}"/>
              </a:ext>
            </a:extLst>
          </p:cNvPr>
          <p:cNvSpPr/>
          <p:nvPr/>
        </p:nvSpPr>
        <p:spPr>
          <a:xfrm>
            <a:off x="829937" y="1290322"/>
            <a:ext cx="5226875" cy="6360716"/>
          </a:xfrm>
          <a:prstGeom prst="rect">
            <a:avLst/>
          </a:prstGeom>
          <a:ln w="12700">
            <a:miter lim="400000"/>
          </a:ln>
          <a:extLst>
            <a:ext uri="{C572A759-6A51-4108-AA02-DFA0A04FC94B}">
              <ma14:wrappingTextBoxFlag xmlns="" xmlns:ma14="http://schemas.microsoft.com/office/mac/drawingml/2011/main" val="1"/>
            </a:ext>
          </a:extLst>
        </p:spPr>
        <p:txBody>
          <a:bodyPr wrap="square" lIns="25400" tIns="25400" rIns="25400" bIns="25400" anchor="t">
            <a:spAutoFit/>
          </a:bodyPr>
          <a:lstStyle/>
          <a:p>
            <a:pPr algn="l"/>
            <a:endParaRPr lang="nl-NL" b="1" dirty="0">
              <a:latin typeface="Arial"/>
              <a:ea typeface="+mn-lt"/>
              <a:cs typeface="Arial"/>
            </a:endParaRPr>
          </a:p>
          <a:p>
            <a:pPr marL="571500" indent="-571500" algn="l">
              <a:buFont typeface="Arial" panose="020B0604020202020204" pitchFamily="34" charset="0"/>
              <a:buChar char="•"/>
            </a:pPr>
            <a:r>
              <a:rPr lang="en-US" sz="1800" dirty="0" err="1">
                <a:latin typeface="Arial" panose="020B0604020202020204" pitchFamily="34" charset="0"/>
                <a:cs typeface="Arial" panose="020B0604020202020204" pitchFamily="34" charset="0"/>
              </a:rPr>
              <a:t>Nieuwe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Bestuursleden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aantrekken</a:t>
            </a:r>
            <a:endParaRPr lang="en-US" sz="1800" dirty="0">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endParaRPr lang="en-US" sz="1800" dirty="0">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endParaRPr lang="en-US" sz="1800" dirty="0">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endParaRPr lang="en-US" sz="1800" dirty="0">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r>
              <a:rPr lang="en-US" sz="1800" dirty="0" err="1">
                <a:latin typeface="Arial" panose="020B0604020202020204" pitchFamily="34" charset="0"/>
                <a:cs typeface="Arial" panose="020B0604020202020204" pitchFamily="34" charset="0"/>
              </a:rPr>
              <a:t>Vrijwilligers</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activeren</a:t>
            </a:r>
            <a:endParaRPr lang="en-US" sz="1800" dirty="0">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endParaRPr lang="en-US" sz="1800" dirty="0">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endParaRPr lang="en-US" sz="1800" dirty="0">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endParaRPr lang="en-US" sz="1800" dirty="0">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r>
              <a:rPr lang="nl-NL" sz="1800" dirty="0">
                <a:latin typeface="Arial" panose="020B0604020202020204" pitchFamily="34" charset="0"/>
                <a:cs typeface="Arial" panose="020B0604020202020204" pitchFamily="34" charset="0"/>
              </a:rPr>
              <a:t>Begrotingstekort / lidmaatschap betalen</a:t>
            </a:r>
          </a:p>
          <a:p>
            <a:br>
              <a:rPr lang="en-US" dirty="0">
                <a:solidFill>
                  <a:srgbClr val="201F1E"/>
                </a:solidFill>
                <a:latin typeface="Arial" panose="020B0604020202020204" pitchFamily="34" charset="0"/>
                <a:ea typeface="+mn-lt"/>
                <a:cs typeface="Arial" panose="020B0604020202020204" pitchFamily="34" charset="0"/>
              </a:rPr>
            </a:br>
            <a:r>
              <a:rPr lang="en-US" dirty="0">
                <a:solidFill>
                  <a:srgbClr val="201F1E"/>
                </a:solidFill>
                <a:latin typeface="Arial" panose="020B0604020202020204" pitchFamily="34" charset="0"/>
                <a:ea typeface="+mn-lt"/>
                <a:cs typeface="Arial" panose="020B0604020202020204" pitchFamily="34" charset="0"/>
              </a:rPr>
              <a:t>          </a:t>
            </a:r>
            <a:br>
              <a:rPr lang="en-US" dirty="0">
                <a:solidFill>
                  <a:srgbClr val="201F1E"/>
                </a:solidFill>
                <a:latin typeface="Arial" panose="020B0604020202020204" pitchFamily="34" charset="0"/>
                <a:ea typeface="+mn-lt"/>
                <a:cs typeface="Arial" panose="020B0604020202020204" pitchFamily="34" charset="0"/>
              </a:rPr>
            </a:br>
            <a:r>
              <a:rPr lang="en-US" dirty="0">
                <a:solidFill>
                  <a:srgbClr val="201F1E"/>
                </a:solidFill>
                <a:latin typeface="Arial" panose="020B0604020202020204" pitchFamily="34" charset="0"/>
                <a:ea typeface="+mn-lt"/>
                <a:cs typeface="Arial" panose="020B0604020202020204" pitchFamily="34" charset="0"/>
              </a:rPr>
              <a:t>          </a:t>
            </a:r>
          </a:p>
          <a:p>
            <a:pPr marL="228600" indent="-228600">
              <a:buFont typeface="Arial"/>
              <a:buChar char="•"/>
            </a:pPr>
            <a:endParaRPr lang="en-US" b="1" dirty="0">
              <a:solidFill>
                <a:srgbClr val="201F1E"/>
              </a:solidFill>
              <a:latin typeface="Arial" panose="020B0604020202020204" pitchFamily="34" charset="0"/>
              <a:ea typeface="+mn-lt"/>
              <a:cs typeface="Arial" panose="020B0604020202020204" pitchFamily="34" charset="0"/>
            </a:endParaRPr>
          </a:p>
          <a:p>
            <a:pPr marL="228600" indent="-228600">
              <a:buFont typeface="Arial"/>
              <a:buChar char="•"/>
            </a:pPr>
            <a:endParaRPr lang="en-US" b="1" dirty="0">
              <a:solidFill>
                <a:srgbClr val="201F1E"/>
              </a:solidFill>
              <a:latin typeface="Arial" panose="020B0604020202020204" pitchFamily="34" charset="0"/>
              <a:ea typeface="+mn-lt"/>
              <a:cs typeface="Arial" panose="020B0604020202020204" pitchFamily="34" charset="0"/>
            </a:endParaRPr>
          </a:p>
          <a:p>
            <a:pPr marL="228600" indent="-228600">
              <a:buFont typeface="Arial"/>
              <a:buChar char="•"/>
            </a:pPr>
            <a:endParaRPr lang="en-US" b="1" dirty="0">
              <a:solidFill>
                <a:srgbClr val="201F1E"/>
              </a:solidFill>
              <a:latin typeface="Arial" panose="020B0604020202020204" pitchFamily="34" charset="0"/>
              <a:ea typeface="+mn-lt"/>
              <a:cs typeface="Arial" panose="020B0604020202020204" pitchFamily="34" charset="0"/>
            </a:endParaRPr>
          </a:p>
          <a:p>
            <a:pPr marL="228600" indent="-228600">
              <a:buFont typeface="Arial"/>
              <a:buChar char="•"/>
            </a:pPr>
            <a:endParaRPr lang="en-US" b="1" dirty="0">
              <a:solidFill>
                <a:srgbClr val="201F1E"/>
              </a:solidFill>
              <a:latin typeface="Arial" panose="020B0604020202020204" pitchFamily="34" charset="0"/>
              <a:ea typeface="+mn-lt"/>
              <a:cs typeface="Arial" panose="020B0604020202020204" pitchFamily="34" charset="0"/>
            </a:endParaRPr>
          </a:p>
          <a:p>
            <a:pPr algn="l"/>
            <a:endParaRPr lang="nl-NL" sz="1600" dirty="0">
              <a:latin typeface="Helvetica Light"/>
              <a:cs typeface="Arial" panose="020B0604020202020204" pitchFamily="34" charset="0"/>
            </a:endParaRPr>
          </a:p>
          <a:p>
            <a:pPr algn="l"/>
            <a:endParaRPr lang="nl-NL" sz="1600" dirty="0">
              <a:latin typeface="Helvetica Light"/>
              <a:cs typeface="Arial" panose="020B0604020202020204" pitchFamily="34" charset="0"/>
            </a:endParaRPr>
          </a:p>
        </p:txBody>
      </p:sp>
      <p:sp>
        <p:nvSpPr>
          <p:cNvPr id="3" name="Slide Number Placeholder 2">
            <a:extLst>
              <a:ext uri="{FF2B5EF4-FFF2-40B4-BE49-F238E27FC236}">
                <a16:creationId xmlns:a16="http://schemas.microsoft.com/office/drawing/2014/main" id="{46169756-C465-3B32-F859-514F9825EBD0}"/>
              </a:ext>
            </a:extLst>
          </p:cNvPr>
          <p:cNvSpPr>
            <a:spLocks noGrp="1"/>
          </p:cNvSpPr>
          <p:nvPr>
            <p:ph type="sldNum" sz="quarter" idx="2"/>
          </p:nvPr>
        </p:nvSpPr>
        <p:spPr>
          <a:xfrm>
            <a:off x="11959031" y="13081000"/>
            <a:ext cx="453238" cy="469900"/>
          </a:xfrm>
          <a:prstGeom prst="rect">
            <a:avLst/>
          </a:prstGeom>
          <a:ln w="12700">
            <a:miter lim="400000"/>
          </a:ln>
        </p:spPr>
        <p:txBody>
          <a:bodyPr wrap="none" lIns="50800" tIns="50800" rIns="50800" bIns="50800">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Light"/>
              </a:defRPr>
            </a:lvl1pPr>
            <a:lvl2pPr marL="0" marR="0" indent="2286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2pPr>
            <a:lvl3pPr marL="0" marR="0" indent="4572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3pPr>
            <a:lvl4pPr marL="0" marR="0" indent="6858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4pPr>
            <a:lvl5pPr marL="0" marR="0" indent="9144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5pPr>
            <a:lvl6pPr marL="0" marR="0" indent="11430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6pPr>
            <a:lvl7pPr marL="0" marR="0" indent="13716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7pPr>
            <a:lvl8pPr marL="0" marR="0" indent="16002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8pPr>
            <a:lvl9pPr marL="0" marR="0" indent="18288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9pPr>
          </a:lstStyle>
          <a:p>
            <a:fld id="{86CB4B4D-7CA3-9044-876B-883B54F8677D}" type="slidenum">
              <a:rPr lang="nl-NL" smtClean="0"/>
              <a:pPr/>
              <a:t>4</a:t>
            </a:fld>
            <a:endParaRPr lang="en-US"/>
          </a:p>
        </p:txBody>
      </p:sp>
    </p:spTree>
    <p:extLst>
      <p:ext uri="{BB962C8B-B14F-4D97-AF65-F5344CB8AC3E}">
        <p14:creationId xmlns:p14="http://schemas.microsoft.com/office/powerpoint/2010/main" val="32273058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1" name="pasted-image.pdf" descr="pasted-image.pdf"/>
          <p:cNvPicPr>
            <a:picLocks noChangeAspect="1"/>
          </p:cNvPicPr>
          <p:nvPr/>
        </p:nvPicPr>
        <p:blipFill>
          <a:blip r:embed="rId3"/>
          <a:stretch>
            <a:fillRect/>
          </a:stretch>
        </p:blipFill>
        <p:spPr>
          <a:xfrm>
            <a:off x="10690002" y="262706"/>
            <a:ext cx="1124397" cy="1124397"/>
          </a:xfrm>
          <a:prstGeom prst="rect">
            <a:avLst/>
          </a:prstGeom>
          <a:ln w="12700">
            <a:miter lim="400000"/>
          </a:ln>
        </p:spPr>
      </p:pic>
      <p:sp>
        <p:nvSpPr>
          <p:cNvPr id="202" name="samenstelling bestuur"/>
          <p:cNvSpPr/>
          <p:nvPr/>
        </p:nvSpPr>
        <p:spPr>
          <a:xfrm rot="10800000" flipV="1">
            <a:off x="1099198" y="864137"/>
            <a:ext cx="10715201" cy="4298613"/>
          </a:xfrm>
          <a:prstGeom prst="rect">
            <a:avLst/>
          </a:prstGeom>
          <a:ln w="12700">
            <a:miter lim="400000"/>
          </a:ln>
          <a:extLst>
            <a:ext uri="{C572A759-6A51-4108-AA02-DFA0A04FC94B}">
              <ma14:wrappingTextBoxFlag xmlns:ma14="http://schemas.microsoft.com/office/mac/drawingml/2011/main" xmlns="" val="1"/>
            </a:ext>
          </a:extLst>
        </p:spPr>
        <p:txBody>
          <a:bodyPr wrap="square" lIns="25400" tIns="25400" rIns="25400" bIns="25400" anchor="t">
            <a:spAutoFit/>
          </a:bodyPr>
          <a:lstStyle>
            <a:lvl1pPr algn="l">
              <a:defRPr sz="7200">
                <a:latin typeface="Arial Rounded MT Bold"/>
                <a:ea typeface="Arial Rounded MT Bold"/>
                <a:cs typeface="Arial Rounded MT Bold"/>
                <a:sym typeface="Arial Rounded MT Bold"/>
              </a:defRPr>
            </a:lvl1pPr>
          </a:lstStyle>
          <a:p>
            <a:r>
              <a:rPr lang="nl-NL" sz="3600" b="1" dirty="0"/>
              <a:t>Stemmen via </a:t>
            </a:r>
            <a:r>
              <a:rPr lang="nl-NL" sz="3600" b="1" dirty="0" err="1"/>
              <a:t>Mentimeter</a:t>
            </a:r>
            <a:endParaRPr lang="nl-NL" sz="3600" b="1" dirty="0"/>
          </a:p>
          <a:p>
            <a:endParaRPr lang="nl-NL" sz="3600" b="1" dirty="0"/>
          </a:p>
          <a:p>
            <a:r>
              <a:rPr lang="nl-NL" sz="2000" b="1" dirty="0"/>
              <a:t>Algemene </a:t>
            </a:r>
            <a:r>
              <a:rPr lang="en-US" sz="2000" b="1" dirty="0" err="1"/>
              <a:t>Ledenvergadering</a:t>
            </a:r>
            <a:r>
              <a:rPr lang="en-US" sz="2000" b="1" dirty="0"/>
              <a:t> </a:t>
            </a:r>
          </a:p>
          <a:p>
            <a:r>
              <a:rPr lang="en-US" sz="2000" b="1" dirty="0" err="1"/>
              <a:t>Bewonersverenging</a:t>
            </a:r>
            <a:r>
              <a:rPr lang="en-US" sz="2000" b="1" dirty="0"/>
              <a:t> </a:t>
            </a:r>
            <a:r>
              <a:rPr lang="en-US" sz="2000" b="1" dirty="0" err="1"/>
              <a:t>Zuiderduin</a:t>
            </a:r>
            <a:r>
              <a:rPr lang="en-US" sz="2000" b="1" dirty="0"/>
              <a:t> </a:t>
            </a:r>
            <a:br>
              <a:rPr lang="en-US" sz="2000" b="1" dirty="0"/>
            </a:br>
            <a:r>
              <a:rPr lang="en-US" sz="2000" b="1" dirty="0"/>
              <a:t>14 </a:t>
            </a:r>
            <a:r>
              <a:rPr lang="en-US" sz="2000" b="1" dirty="0" err="1"/>
              <a:t>maart</a:t>
            </a:r>
            <a:r>
              <a:rPr lang="en-US" sz="2000" b="1" dirty="0"/>
              <a:t> 2024 </a:t>
            </a:r>
            <a:r>
              <a:rPr lang="en-US" sz="2000" b="1" dirty="0" err="1"/>
              <a:t>bij</a:t>
            </a:r>
            <a:r>
              <a:rPr lang="en-US" sz="2000" b="1" dirty="0"/>
              <a:t> Het Palaver</a:t>
            </a:r>
          </a:p>
          <a:p>
            <a:endParaRPr lang="en-US" sz="3600" dirty="0"/>
          </a:p>
          <a:p>
            <a:endParaRPr lang="en-US" sz="3600" dirty="0"/>
          </a:p>
          <a:p>
            <a:endParaRPr lang="en-US" sz="3600" dirty="0"/>
          </a:p>
          <a:p>
            <a:endParaRPr lang="en-US" sz="3600" dirty="0"/>
          </a:p>
        </p:txBody>
      </p:sp>
      <p:sp>
        <p:nvSpPr>
          <p:cNvPr id="7" name="• 2 leden om persoonlijke reden uitgestapt…">
            <a:extLst>
              <a:ext uri="{FF2B5EF4-FFF2-40B4-BE49-F238E27FC236}">
                <a16:creationId xmlns:a16="http://schemas.microsoft.com/office/drawing/2014/main" id="{FB4D6878-FE95-6F44-B4AF-6A620E85C7DC}"/>
              </a:ext>
            </a:extLst>
          </p:cNvPr>
          <p:cNvSpPr/>
          <p:nvPr/>
        </p:nvSpPr>
        <p:spPr>
          <a:xfrm rot="5400000">
            <a:off x="917789" y="1067421"/>
            <a:ext cx="10101240" cy="1528624"/>
          </a:xfrm>
          <a:prstGeom prst="rect">
            <a:avLst/>
          </a:prstGeom>
          <a:ln w="12700">
            <a:miter lim="400000"/>
          </a:ln>
          <a:extLst>
            <a:ext uri="{C572A759-6A51-4108-AA02-DFA0A04FC94B}">
              <ma14:wrappingTextBoxFlag xmlns:ma14="http://schemas.microsoft.com/office/mac/drawingml/2011/main" xmlns="" val="1"/>
            </a:ext>
          </a:extLst>
        </p:spPr>
        <p:txBody>
          <a:bodyPr wrap="square" lIns="25400" tIns="25400" rIns="25400" bIns="25400" anchor="t">
            <a:spAutoFit/>
          </a:bodyPr>
          <a:lstStyle/>
          <a:p>
            <a:pPr algn="l"/>
            <a:endParaRPr lang="nl-NL" sz="1600" b="1">
              <a:latin typeface="Arial"/>
              <a:cs typeface="Arial"/>
            </a:endParaRPr>
          </a:p>
          <a:p>
            <a:pPr algn="l"/>
            <a:endParaRPr lang="nl-NL" sz="1600" b="1">
              <a:latin typeface="Arial"/>
              <a:cs typeface="Arial"/>
            </a:endParaRPr>
          </a:p>
          <a:p>
            <a:pPr algn="l"/>
            <a:endParaRPr lang="nl-NL" sz="1600" b="1">
              <a:latin typeface="Arial"/>
              <a:cs typeface="Arial"/>
            </a:endParaRPr>
          </a:p>
          <a:p>
            <a:pPr algn="l"/>
            <a:endParaRPr lang="nl-NL" sz="1600" b="1">
              <a:latin typeface="Arial"/>
              <a:cs typeface="Arial"/>
            </a:endParaRPr>
          </a:p>
          <a:p>
            <a:pPr algn="l"/>
            <a:r>
              <a:rPr lang="nl-NL" sz="1600">
                <a:latin typeface="Arial"/>
                <a:cs typeface="Arial"/>
              </a:rPr>
              <a:t>	</a:t>
            </a:r>
            <a:endParaRPr lang="nl-NL" sz="1600" b="1">
              <a:latin typeface="Arial"/>
              <a:cs typeface="Arial"/>
            </a:endParaRPr>
          </a:p>
          <a:p>
            <a:pPr algn="l"/>
            <a:endParaRPr lang="nl-NL" sz="1600" b="1">
              <a:latin typeface="Arial"/>
              <a:cs typeface="Arial"/>
            </a:endParaRPr>
          </a:p>
        </p:txBody>
      </p:sp>
      <p:sp>
        <p:nvSpPr>
          <p:cNvPr id="2" name="Slide Number Placeholder 1">
            <a:extLst>
              <a:ext uri="{FF2B5EF4-FFF2-40B4-BE49-F238E27FC236}">
                <a16:creationId xmlns:a16="http://schemas.microsoft.com/office/drawing/2014/main" id="{EBC55F5B-2F21-6F31-5154-57B0B21F2FC3}"/>
              </a:ext>
            </a:extLst>
          </p:cNvPr>
          <p:cNvSpPr>
            <a:spLocks noGrp="1"/>
          </p:cNvSpPr>
          <p:nvPr>
            <p:ph type="sldNum" sz="quarter" idx="2"/>
          </p:nvPr>
        </p:nvSpPr>
        <p:spPr>
          <a:xfrm>
            <a:off x="11959031" y="13081000"/>
            <a:ext cx="453238" cy="469900"/>
          </a:xfrm>
          <a:prstGeom prst="rect">
            <a:avLst/>
          </a:prstGeom>
          <a:ln w="12700">
            <a:miter lim="400000"/>
          </a:ln>
        </p:spPr>
        <p:txBody>
          <a:bodyPr wrap="none" lIns="50800" tIns="50800" rIns="50800" bIns="50800">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Light"/>
              </a:defRPr>
            </a:lvl1pPr>
            <a:lvl2pPr marL="0" marR="0" indent="2286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2pPr>
            <a:lvl3pPr marL="0" marR="0" indent="4572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3pPr>
            <a:lvl4pPr marL="0" marR="0" indent="6858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4pPr>
            <a:lvl5pPr marL="0" marR="0" indent="9144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5pPr>
            <a:lvl6pPr marL="0" marR="0" indent="11430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6pPr>
            <a:lvl7pPr marL="0" marR="0" indent="13716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7pPr>
            <a:lvl8pPr marL="0" marR="0" indent="16002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8pPr>
            <a:lvl9pPr marL="0" marR="0" indent="18288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9pPr>
          </a:lstStyle>
          <a:p>
            <a:fld id="{86CB4B4D-7CA3-9044-876B-883B54F8677D}" type="slidenum">
              <a:rPr lang="nl-NL" smtClean="0"/>
              <a:pPr/>
              <a:t>5</a:t>
            </a:fld>
            <a:endParaRPr lang="en-US"/>
          </a:p>
        </p:txBody>
      </p:sp>
      <p:pic>
        <p:nvPicPr>
          <p:cNvPr id="6" name="Picture 4">
            <a:hlinkClick r:id="rId4"/>
            <a:extLst>
              <a:ext uri="{FF2B5EF4-FFF2-40B4-BE49-F238E27FC236}">
                <a16:creationId xmlns:a16="http://schemas.microsoft.com/office/drawing/2014/main" id="{2EE093ED-2DA6-D3E9-7B0A-C6D8AFF62716}"/>
              </a:ext>
            </a:extLst>
          </p:cNvPr>
          <p:cNvPicPr>
            <a:picLocks noChangeAspect="1"/>
          </p:cNvPicPr>
          <p:nvPr/>
        </p:nvPicPr>
        <p:blipFill>
          <a:blip r:embed="rId5"/>
          <a:stretch>
            <a:fillRect/>
          </a:stretch>
        </p:blipFill>
        <p:spPr>
          <a:xfrm>
            <a:off x="6899533" y="3210153"/>
            <a:ext cx="3623657" cy="3647848"/>
          </a:xfrm>
          <a:prstGeom prst="rect">
            <a:avLst/>
          </a:prstGeom>
        </p:spPr>
      </p:pic>
      <p:sp>
        <p:nvSpPr>
          <p:cNvPr id="4" name="Tekstvak 3">
            <a:extLst>
              <a:ext uri="{FF2B5EF4-FFF2-40B4-BE49-F238E27FC236}">
                <a16:creationId xmlns:a16="http://schemas.microsoft.com/office/drawing/2014/main" id="{133BA1F3-43B2-97E9-A8FA-5EC570D33DE8}"/>
              </a:ext>
            </a:extLst>
          </p:cNvPr>
          <p:cNvSpPr txBox="1"/>
          <p:nvPr/>
        </p:nvSpPr>
        <p:spPr>
          <a:xfrm>
            <a:off x="520700" y="4546041"/>
            <a:ext cx="6096000" cy="23083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endParaRPr lang="nl-NL" sz="900" dirty="0"/>
          </a:p>
        </p:txBody>
      </p:sp>
      <p:pic>
        <p:nvPicPr>
          <p:cNvPr id="5" name="Afbeelding 4">
            <a:extLst>
              <a:ext uri="{FF2B5EF4-FFF2-40B4-BE49-F238E27FC236}">
                <a16:creationId xmlns:a16="http://schemas.microsoft.com/office/drawing/2014/main" id="{9DE6B41A-B914-5981-670E-6B85B14326B4}"/>
              </a:ext>
            </a:extLst>
          </p:cNvPr>
          <p:cNvPicPr>
            <a:picLocks noChangeAspect="1"/>
          </p:cNvPicPr>
          <p:nvPr/>
        </p:nvPicPr>
        <p:blipFill>
          <a:blip r:embed="rId6"/>
          <a:stretch>
            <a:fillRect/>
          </a:stretch>
        </p:blipFill>
        <p:spPr>
          <a:xfrm>
            <a:off x="257245" y="4976928"/>
            <a:ext cx="1352550" cy="1390650"/>
          </a:xfrm>
          <a:prstGeom prst="rect">
            <a:avLst/>
          </a:prstGeom>
        </p:spPr>
      </p:pic>
      <p:pic>
        <p:nvPicPr>
          <p:cNvPr id="8" name="Afbeelding 7">
            <a:extLst>
              <a:ext uri="{FF2B5EF4-FFF2-40B4-BE49-F238E27FC236}">
                <a16:creationId xmlns:a16="http://schemas.microsoft.com/office/drawing/2014/main" id="{84C8A4DF-E346-C498-8D7B-EE4F757F563A}"/>
              </a:ext>
            </a:extLst>
          </p:cNvPr>
          <p:cNvPicPr>
            <a:picLocks noChangeAspect="1"/>
          </p:cNvPicPr>
          <p:nvPr/>
        </p:nvPicPr>
        <p:blipFill>
          <a:blip r:embed="rId7"/>
          <a:stretch>
            <a:fillRect/>
          </a:stretch>
        </p:blipFill>
        <p:spPr>
          <a:xfrm>
            <a:off x="192436" y="6403214"/>
            <a:ext cx="2152650" cy="438150"/>
          </a:xfrm>
          <a:prstGeom prst="rect">
            <a:avLst/>
          </a:prstGeom>
        </p:spPr>
      </p:pic>
    </p:spTree>
    <p:extLst>
      <p:ext uri="{BB962C8B-B14F-4D97-AF65-F5344CB8AC3E}">
        <p14:creationId xmlns:p14="http://schemas.microsoft.com/office/powerpoint/2010/main" val="15050523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798DC9-55D8-612C-0F94-A05BFF5DFD5B}"/>
            </a:ext>
          </a:extLst>
        </p:cNvPr>
        <p:cNvGrpSpPr/>
        <p:nvPr/>
      </p:nvGrpSpPr>
      <p:grpSpPr>
        <a:xfrm>
          <a:off x="0" y="0"/>
          <a:ext cx="0" cy="0"/>
          <a:chOff x="0" y="0"/>
          <a:chExt cx="0" cy="0"/>
        </a:xfrm>
      </p:grpSpPr>
      <p:pic>
        <p:nvPicPr>
          <p:cNvPr id="205" name="pasted-image.pdf" descr="pasted-image.pdf">
            <a:extLst>
              <a:ext uri="{FF2B5EF4-FFF2-40B4-BE49-F238E27FC236}">
                <a16:creationId xmlns:a16="http://schemas.microsoft.com/office/drawing/2014/main" id="{382E6F35-46A8-2F1C-5C79-BC8B0218621B}"/>
              </a:ext>
            </a:extLst>
          </p:cNvPr>
          <p:cNvPicPr>
            <a:picLocks noChangeAspect="1"/>
          </p:cNvPicPr>
          <p:nvPr/>
        </p:nvPicPr>
        <p:blipFill>
          <a:blip r:embed="rId3"/>
          <a:stretch>
            <a:fillRect/>
          </a:stretch>
        </p:blipFill>
        <p:spPr>
          <a:xfrm>
            <a:off x="10690002" y="262706"/>
            <a:ext cx="1124397" cy="1124397"/>
          </a:xfrm>
          <a:prstGeom prst="rect">
            <a:avLst/>
          </a:prstGeom>
          <a:ln w="12700">
            <a:miter lim="400000"/>
          </a:ln>
        </p:spPr>
      </p:pic>
      <p:sp>
        <p:nvSpPr>
          <p:cNvPr id="206" name="samenstelling bestuur">
            <a:extLst>
              <a:ext uri="{FF2B5EF4-FFF2-40B4-BE49-F238E27FC236}">
                <a16:creationId xmlns:a16="http://schemas.microsoft.com/office/drawing/2014/main" id="{2B79A0D8-CD45-CFCB-B6AF-84558D61E1C5}"/>
              </a:ext>
            </a:extLst>
          </p:cNvPr>
          <p:cNvSpPr/>
          <p:nvPr/>
        </p:nvSpPr>
        <p:spPr>
          <a:xfrm>
            <a:off x="700967" y="425904"/>
            <a:ext cx="7543925" cy="605294"/>
          </a:xfrm>
          <a:prstGeom prst="rect">
            <a:avLst/>
          </a:prstGeom>
          <a:ln w="12700">
            <a:miter lim="400000"/>
          </a:ln>
          <a:extLst>
            <a:ext uri="{C572A759-6A51-4108-AA02-DFA0A04FC94B}">
              <ma14:wrappingTextBoxFlag xmlns:ma14="http://schemas.microsoft.com/office/mac/drawingml/2011/main" xmlns="" val="1"/>
            </a:ext>
          </a:extLst>
        </p:spPr>
        <p:txBody>
          <a:bodyPr wrap="none" lIns="25400" tIns="25400" rIns="25400" bIns="25400" anchor="t">
            <a:spAutoFit/>
          </a:bodyPr>
          <a:lstStyle>
            <a:lvl1pPr algn="l">
              <a:defRPr sz="7200">
                <a:latin typeface="Arial Rounded MT Bold"/>
                <a:ea typeface="Arial Rounded MT Bold"/>
                <a:cs typeface="Arial Rounded MT Bold"/>
                <a:sym typeface="Arial Rounded MT Bold"/>
              </a:defRPr>
            </a:lvl1pPr>
          </a:lstStyle>
          <a:p>
            <a:r>
              <a:rPr lang="en-US" sz="3600" dirty="0" err="1"/>
              <a:t>StrandLAB</a:t>
            </a:r>
            <a:r>
              <a:rPr lang="en-US" sz="3600" dirty="0"/>
              <a:t> / Club </a:t>
            </a:r>
            <a:r>
              <a:rPr lang="en-US" sz="3600" dirty="0" err="1"/>
              <a:t>Duin</a:t>
            </a:r>
            <a:r>
              <a:rPr lang="en-US" sz="3600" dirty="0"/>
              <a:t> / </a:t>
            </a:r>
            <a:r>
              <a:rPr lang="en-US" sz="3600" dirty="0" err="1"/>
              <a:t>Vuurwerk</a:t>
            </a:r>
            <a:endParaRPr lang="en-US" sz="3600" dirty="0"/>
          </a:p>
        </p:txBody>
      </p:sp>
      <p:sp>
        <p:nvSpPr>
          <p:cNvPr id="207" name="• 2 leden om persoonlijke reden uitgestapt…">
            <a:extLst>
              <a:ext uri="{FF2B5EF4-FFF2-40B4-BE49-F238E27FC236}">
                <a16:creationId xmlns:a16="http://schemas.microsoft.com/office/drawing/2014/main" id="{A3EDB93B-26AD-701C-FAF7-A5F705111039}"/>
              </a:ext>
            </a:extLst>
          </p:cNvPr>
          <p:cNvSpPr/>
          <p:nvPr/>
        </p:nvSpPr>
        <p:spPr>
          <a:xfrm>
            <a:off x="793909" y="2226493"/>
            <a:ext cx="9390390" cy="297517"/>
          </a:xfrm>
          <a:prstGeom prst="rect">
            <a:avLst/>
          </a:prstGeom>
          <a:ln w="12700">
            <a:miter lim="400000"/>
          </a:ln>
          <a:extLst>
            <a:ext uri="{C572A759-6A51-4108-AA02-DFA0A04FC94B}">
              <ma14:wrappingTextBoxFlag xmlns:ma14="http://schemas.microsoft.com/office/mac/drawingml/2011/main" xmlns="" val="1"/>
            </a:ext>
          </a:extLst>
        </p:spPr>
        <p:txBody>
          <a:bodyPr lIns="25400" tIns="25400" rIns="25400" bIns="25400">
            <a:spAutoFit/>
          </a:bodyPr>
          <a:lstStyle/>
          <a:p>
            <a:pPr algn="l"/>
            <a:endParaRPr lang="nl-NL" sz="1600">
              <a:latin typeface="Arial" panose="020B0604020202020204" pitchFamily="34" charset="0"/>
              <a:cs typeface="Arial" panose="020B0604020202020204" pitchFamily="34" charset="0"/>
            </a:endParaRPr>
          </a:p>
        </p:txBody>
      </p:sp>
      <p:sp>
        <p:nvSpPr>
          <p:cNvPr id="2" name="• 2 leden om persoonlijke reden uitgestapt…">
            <a:extLst>
              <a:ext uri="{FF2B5EF4-FFF2-40B4-BE49-F238E27FC236}">
                <a16:creationId xmlns:a16="http://schemas.microsoft.com/office/drawing/2014/main" id="{AF2E9975-5966-8650-75F8-2B2724435EC2}"/>
              </a:ext>
            </a:extLst>
          </p:cNvPr>
          <p:cNvSpPr/>
          <p:nvPr/>
        </p:nvSpPr>
        <p:spPr>
          <a:xfrm>
            <a:off x="829937" y="1290322"/>
            <a:ext cx="8871111" cy="6360716"/>
          </a:xfrm>
          <a:prstGeom prst="rect">
            <a:avLst/>
          </a:prstGeom>
          <a:ln w="12700">
            <a:miter lim="400000"/>
          </a:ln>
          <a:extLst>
            <a:ext uri="{C572A759-6A51-4108-AA02-DFA0A04FC94B}">
              <ma14:wrappingTextBoxFlag xmlns:ma14="http://schemas.microsoft.com/office/mac/drawingml/2011/main" xmlns="" val="1"/>
            </a:ext>
          </a:extLst>
        </p:spPr>
        <p:txBody>
          <a:bodyPr wrap="square" lIns="25400" tIns="25400" rIns="25400" bIns="25400" anchor="t">
            <a:spAutoFit/>
          </a:bodyPr>
          <a:lstStyle/>
          <a:p>
            <a:pPr algn="l"/>
            <a:endParaRPr lang="nl-NL" b="1" dirty="0">
              <a:latin typeface="Arial"/>
              <a:ea typeface="+mn-lt"/>
              <a:cs typeface="Arial"/>
            </a:endParaRPr>
          </a:p>
          <a:p>
            <a:pPr marL="571500" indent="-571500" algn="l">
              <a:buFont typeface="Arial" panose="020B0604020202020204" pitchFamily="34" charset="0"/>
              <a:buChar char="•"/>
            </a:pPr>
            <a:r>
              <a:rPr lang="en-US" sz="1800" dirty="0" err="1">
                <a:latin typeface="Arial" panose="020B0604020202020204" pitchFamily="34" charset="0"/>
                <a:cs typeface="Arial" panose="020B0604020202020204" pitchFamily="34" charset="0"/>
              </a:rPr>
              <a:t>Plek</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voor</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bewoners</a:t>
            </a:r>
            <a:r>
              <a:rPr lang="en-US" sz="1800" dirty="0">
                <a:latin typeface="Arial" panose="020B0604020202020204" pitchFamily="34" charset="0"/>
                <a:cs typeface="Arial" panose="020B0604020202020204" pitchFamily="34" charset="0"/>
              </a:rPr>
              <a:t> om </a:t>
            </a:r>
            <a:r>
              <a:rPr lang="en-US" sz="1800" dirty="0" err="1">
                <a:latin typeface="Arial" panose="020B0604020202020204" pitchFamily="34" charset="0"/>
                <a:cs typeface="Arial" panose="020B0604020202020204" pitchFamily="34" charset="0"/>
              </a:rPr>
              <a:t>samen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te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komen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en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te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connecten</a:t>
            </a:r>
            <a:endParaRPr lang="en-US" sz="1800" dirty="0">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endParaRPr lang="en-US" sz="1800" dirty="0">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endParaRPr lang="en-US" sz="1800" dirty="0">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endParaRPr lang="en-US" sz="1800" dirty="0">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r>
              <a:rPr lang="en-US" sz="1800" dirty="0" err="1">
                <a:latin typeface="Arial" panose="020B0604020202020204" pitchFamily="34" charset="0"/>
                <a:cs typeface="Arial" panose="020B0604020202020204" pitchFamily="34" charset="0"/>
              </a:rPr>
              <a:t>Vrijdagavonden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inspiratie</a:t>
            </a:r>
            <a:r>
              <a:rPr lang="en-US" sz="1800" dirty="0">
                <a:latin typeface="Arial" panose="020B0604020202020204" pitchFamily="34" charset="0"/>
                <a:cs typeface="Arial" panose="020B0604020202020204" pitchFamily="34" charset="0"/>
              </a:rPr>
              <a:t> / </a:t>
            </a:r>
            <a:r>
              <a:rPr lang="en-US" sz="1800" dirty="0" err="1">
                <a:latin typeface="Arial" panose="020B0604020202020204" pitchFamily="34" charset="0"/>
                <a:cs typeface="Arial" panose="020B0604020202020204" pitchFamily="34" charset="0"/>
              </a:rPr>
              <a:t>creativiteit</a:t>
            </a:r>
            <a:r>
              <a:rPr lang="en-US" sz="1800" dirty="0">
                <a:latin typeface="Arial" panose="020B0604020202020204" pitchFamily="34" charset="0"/>
                <a:cs typeface="Arial" panose="020B0604020202020204" pitchFamily="34" charset="0"/>
              </a:rPr>
              <a:t> / </a:t>
            </a:r>
            <a:r>
              <a:rPr lang="en-US" sz="1800" dirty="0" err="1">
                <a:latin typeface="Arial" panose="020B0604020202020204" pitchFamily="34" charset="0"/>
                <a:cs typeface="Arial" panose="020B0604020202020204" pitchFamily="34" charset="0"/>
              </a:rPr>
              <a:t>spel</a:t>
            </a:r>
            <a:r>
              <a:rPr lang="en-US" sz="1800" dirty="0">
                <a:latin typeface="Arial" panose="020B0604020202020204" pitchFamily="34" charset="0"/>
                <a:cs typeface="Arial" panose="020B0604020202020204" pitchFamily="34" charset="0"/>
              </a:rPr>
              <a:t> / hobby</a:t>
            </a:r>
          </a:p>
          <a:p>
            <a:pPr marL="571500" indent="-571500" algn="l">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endParaRPr lang="en-US" sz="1800" dirty="0">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endParaRPr lang="en-US" sz="1800" dirty="0">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endParaRPr lang="en-US" sz="1800" dirty="0">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r>
              <a:rPr lang="nl-NL" sz="1800" dirty="0" err="1">
                <a:latin typeface="Arial" panose="020B0604020202020204" pitchFamily="34" charset="0"/>
                <a:cs typeface="Arial" panose="020B0604020202020204" pitchFamily="34" charset="0"/>
              </a:rPr>
              <a:t>Longest</a:t>
            </a:r>
            <a:r>
              <a:rPr lang="nl-NL" sz="1800" dirty="0">
                <a:latin typeface="Arial" panose="020B0604020202020204" pitchFamily="34" charset="0"/>
                <a:cs typeface="Arial" panose="020B0604020202020204" pitchFamily="34" charset="0"/>
              </a:rPr>
              <a:t> </a:t>
            </a:r>
            <a:r>
              <a:rPr lang="nl-NL" sz="1800" dirty="0" err="1">
                <a:latin typeface="Arial" panose="020B0604020202020204" pitchFamily="34" charset="0"/>
                <a:cs typeface="Arial" panose="020B0604020202020204" pitchFamily="34" charset="0"/>
              </a:rPr>
              <a:t>Picnic</a:t>
            </a:r>
            <a:r>
              <a:rPr lang="nl-NL" sz="1800" dirty="0">
                <a:latin typeface="Arial" panose="020B0604020202020204" pitchFamily="34" charset="0"/>
                <a:cs typeface="Arial" panose="020B0604020202020204" pitchFamily="34" charset="0"/>
              </a:rPr>
              <a:t> / Vuurwerk</a:t>
            </a:r>
          </a:p>
          <a:p>
            <a:br>
              <a:rPr lang="en-US" dirty="0">
                <a:solidFill>
                  <a:srgbClr val="201F1E"/>
                </a:solidFill>
                <a:latin typeface="Arial" panose="020B0604020202020204" pitchFamily="34" charset="0"/>
                <a:ea typeface="+mn-lt"/>
                <a:cs typeface="Arial" panose="020B0604020202020204" pitchFamily="34" charset="0"/>
              </a:rPr>
            </a:br>
            <a:r>
              <a:rPr lang="en-US" dirty="0">
                <a:solidFill>
                  <a:srgbClr val="201F1E"/>
                </a:solidFill>
                <a:latin typeface="Arial" panose="020B0604020202020204" pitchFamily="34" charset="0"/>
                <a:ea typeface="+mn-lt"/>
                <a:cs typeface="Arial" panose="020B0604020202020204" pitchFamily="34" charset="0"/>
              </a:rPr>
              <a:t>          </a:t>
            </a:r>
            <a:br>
              <a:rPr lang="en-US" dirty="0">
                <a:solidFill>
                  <a:srgbClr val="201F1E"/>
                </a:solidFill>
                <a:latin typeface="Arial" panose="020B0604020202020204" pitchFamily="34" charset="0"/>
                <a:ea typeface="+mn-lt"/>
                <a:cs typeface="Arial" panose="020B0604020202020204" pitchFamily="34" charset="0"/>
              </a:rPr>
            </a:br>
            <a:r>
              <a:rPr lang="en-US" dirty="0">
                <a:solidFill>
                  <a:srgbClr val="201F1E"/>
                </a:solidFill>
                <a:latin typeface="Arial" panose="020B0604020202020204" pitchFamily="34" charset="0"/>
                <a:ea typeface="+mn-lt"/>
                <a:cs typeface="Arial" panose="020B0604020202020204" pitchFamily="34" charset="0"/>
              </a:rPr>
              <a:t>          </a:t>
            </a:r>
          </a:p>
          <a:p>
            <a:pPr marL="228600" indent="-228600">
              <a:buFont typeface="Arial"/>
              <a:buChar char="•"/>
            </a:pPr>
            <a:endParaRPr lang="en-US" b="1" dirty="0">
              <a:solidFill>
                <a:srgbClr val="201F1E"/>
              </a:solidFill>
              <a:latin typeface="Arial" panose="020B0604020202020204" pitchFamily="34" charset="0"/>
              <a:ea typeface="+mn-lt"/>
              <a:cs typeface="Arial" panose="020B0604020202020204" pitchFamily="34" charset="0"/>
            </a:endParaRPr>
          </a:p>
          <a:p>
            <a:pPr marL="228600" indent="-228600">
              <a:buFont typeface="Arial"/>
              <a:buChar char="•"/>
            </a:pPr>
            <a:endParaRPr lang="en-US" b="1" dirty="0">
              <a:solidFill>
                <a:srgbClr val="201F1E"/>
              </a:solidFill>
              <a:latin typeface="Arial" panose="020B0604020202020204" pitchFamily="34" charset="0"/>
              <a:ea typeface="+mn-lt"/>
              <a:cs typeface="Arial" panose="020B0604020202020204" pitchFamily="34" charset="0"/>
            </a:endParaRPr>
          </a:p>
          <a:p>
            <a:pPr marL="228600" indent="-228600">
              <a:buFont typeface="Arial"/>
              <a:buChar char="•"/>
            </a:pPr>
            <a:endParaRPr lang="en-US" b="1" dirty="0">
              <a:solidFill>
                <a:srgbClr val="201F1E"/>
              </a:solidFill>
              <a:latin typeface="Arial" panose="020B0604020202020204" pitchFamily="34" charset="0"/>
              <a:ea typeface="+mn-lt"/>
              <a:cs typeface="Arial" panose="020B0604020202020204" pitchFamily="34" charset="0"/>
            </a:endParaRPr>
          </a:p>
          <a:p>
            <a:pPr marL="228600" indent="-228600">
              <a:buFont typeface="Arial"/>
              <a:buChar char="•"/>
            </a:pPr>
            <a:endParaRPr lang="en-US" b="1" dirty="0">
              <a:solidFill>
                <a:srgbClr val="201F1E"/>
              </a:solidFill>
              <a:latin typeface="Arial" panose="020B0604020202020204" pitchFamily="34" charset="0"/>
              <a:ea typeface="+mn-lt"/>
              <a:cs typeface="Arial" panose="020B0604020202020204" pitchFamily="34" charset="0"/>
            </a:endParaRPr>
          </a:p>
          <a:p>
            <a:pPr algn="l"/>
            <a:endParaRPr lang="nl-NL" sz="1600" dirty="0">
              <a:latin typeface="Helvetica Light"/>
              <a:cs typeface="Arial" panose="020B0604020202020204" pitchFamily="34" charset="0"/>
            </a:endParaRPr>
          </a:p>
          <a:p>
            <a:pPr algn="l"/>
            <a:endParaRPr lang="nl-NL" sz="1600" dirty="0">
              <a:latin typeface="Helvetica Light"/>
              <a:cs typeface="Arial" panose="020B0604020202020204" pitchFamily="34" charset="0"/>
            </a:endParaRPr>
          </a:p>
        </p:txBody>
      </p:sp>
      <p:sp>
        <p:nvSpPr>
          <p:cNvPr id="3" name="Slide Number Placeholder 2">
            <a:extLst>
              <a:ext uri="{FF2B5EF4-FFF2-40B4-BE49-F238E27FC236}">
                <a16:creationId xmlns:a16="http://schemas.microsoft.com/office/drawing/2014/main" id="{46169756-C465-3B32-F859-514F9825EBD0}"/>
              </a:ext>
            </a:extLst>
          </p:cNvPr>
          <p:cNvSpPr>
            <a:spLocks noGrp="1"/>
          </p:cNvSpPr>
          <p:nvPr>
            <p:ph type="sldNum" sz="quarter" idx="2"/>
          </p:nvPr>
        </p:nvSpPr>
        <p:spPr>
          <a:xfrm>
            <a:off x="11959031" y="13081000"/>
            <a:ext cx="453238" cy="469900"/>
          </a:xfrm>
          <a:prstGeom prst="rect">
            <a:avLst/>
          </a:prstGeom>
          <a:ln w="12700">
            <a:miter lim="400000"/>
          </a:ln>
        </p:spPr>
        <p:txBody>
          <a:bodyPr wrap="none" lIns="50800" tIns="50800" rIns="50800" bIns="50800">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Light"/>
              </a:defRPr>
            </a:lvl1pPr>
            <a:lvl2pPr marL="0" marR="0" indent="2286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2pPr>
            <a:lvl3pPr marL="0" marR="0" indent="4572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3pPr>
            <a:lvl4pPr marL="0" marR="0" indent="6858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4pPr>
            <a:lvl5pPr marL="0" marR="0" indent="9144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5pPr>
            <a:lvl6pPr marL="0" marR="0" indent="11430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6pPr>
            <a:lvl7pPr marL="0" marR="0" indent="13716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7pPr>
            <a:lvl8pPr marL="0" marR="0" indent="16002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8pPr>
            <a:lvl9pPr marL="0" marR="0" indent="18288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9pPr>
          </a:lstStyle>
          <a:p>
            <a:fld id="{86CB4B4D-7CA3-9044-876B-883B54F8677D}" type="slidenum">
              <a:rPr lang="nl-NL" smtClean="0"/>
              <a:pPr/>
              <a:t>6</a:t>
            </a:fld>
            <a:endParaRPr lang="en-US"/>
          </a:p>
        </p:txBody>
      </p:sp>
    </p:spTree>
    <p:extLst>
      <p:ext uri="{BB962C8B-B14F-4D97-AF65-F5344CB8AC3E}">
        <p14:creationId xmlns:p14="http://schemas.microsoft.com/office/powerpoint/2010/main" val="2957521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1" name="pasted-image.pdf" descr="pasted-image.pdf"/>
          <p:cNvPicPr>
            <a:picLocks noChangeAspect="1"/>
          </p:cNvPicPr>
          <p:nvPr/>
        </p:nvPicPr>
        <p:blipFill>
          <a:blip r:embed="rId3"/>
          <a:stretch>
            <a:fillRect/>
          </a:stretch>
        </p:blipFill>
        <p:spPr>
          <a:xfrm>
            <a:off x="10690002" y="262706"/>
            <a:ext cx="1124397" cy="1124397"/>
          </a:xfrm>
          <a:prstGeom prst="rect">
            <a:avLst/>
          </a:prstGeom>
          <a:ln w="12700">
            <a:miter lim="400000"/>
          </a:ln>
        </p:spPr>
      </p:pic>
      <p:sp>
        <p:nvSpPr>
          <p:cNvPr id="202" name="samenstelling bestuur"/>
          <p:cNvSpPr/>
          <p:nvPr/>
        </p:nvSpPr>
        <p:spPr>
          <a:xfrm rot="10800000" flipV="1">
            <a:off x="1099198" y="864137"/>
            <a:ext cx="10715201" cy="4298613"/>
          </a:xfrm>
          <a:prstGeom prst="rect">
            <a:avLst/>
          </a:prstGeom>
          <a:ln w="12700">
            <a:miter lim="400000"/>
          </a:ln>
          <a:extLst>
            <a:ext uri="{C572A759-6A51-4108-AA02-DFA0A04FC94B}">
              <ma14:wrappingTextBoxFlag xmlns:ma14="http://schemas.microsoft.com/office/mac/drawingml/2011/main" xmlns="" val="1"/>
            </a:ext>
          </a:extLst>
        </p:spPr>
        <p:txBody>
          <a:bodyPr wrap="square" lIns="25400" tIns="25400" rIns="25400" bIns="25400" anchor="t">
            <a:spAutoFit/>
          </a:bodyPr>
          <a:lstStyle>
            <a:lvl1pPr algn="l">
              <a:defRPr sz="7200">
                <a:latin typeface="Arial Rounded MT Bold"/>
                <a:ea typeface="Arial Rounded MT Bold"/>
                <a:cs typeface="Arial Rounded MT Bold"/>
                <a:sym typeface="Arial Rounded MT Bold"/>
              </a:defRPr>
            </a:lvl1pPr>
          </a:lstStyle>
          <a:p>
            <a:r>
              <a:rPr lang="nl-NL" sz="3600" b="1" dirty="0"/>
              <a:t>Stemmen via </a:t>
            </a:r>
            <a:r>
              <a:rPr lang="nl-NL" sz="3600" b="1" dirty="0" err="1"/>
              <a:t>Mentimeter</a:t>
            </a:r>
            <a:endParaRPr lang="nl-NL" sz="3600" b="1" dirty="0"/>
          </a:p>
          <a:p>
            <a:endParaRPr lang="nl-NL" sz="3600" b="1" dirty="0"/>
          </a:p>
          <a:p>
            <a:r>
              <a:rPr lang="nl-NL" sz="2000" b="1" dirty="0"/>
              <a:t>Algemene </a:t>
            </a:r>
            <a:r>
              <a:rPr lang="en-US" sz="2000" b="1" dirty="0" err="1"/>
              <a:t>Ledenvergadering</a:t>
            </a:r>
            <a:r>
              <a:rPr lang="en-US" sz="2000" b="1" dirty="0"/>
              <a:t> </a:t>
            </a:r>
          </a:p>
          <a:p>
            <a:r>
              <a:rPr lang="en-US" sz="2000" b="1" dirty="0" err="1"/>
              <a:t>Bewonersverenging</a:t>
            </a:r>
            <a:r>
              <a:rPr lang="en-US" sz="2000" b="1" dirty="0"/>
              <a:t> </a:t>
            </a:r>
            <a:r>
              <a:rPr lang="en-US" sz="2000" b="1" dirty="0" err="1"/>
              <a:t>Zuiderduin</a:t>
            </a:r>
            <a:r>
              <a:rPr lang="en-US" sz="2000" b="1" dirty="0"/>
              <a:t> </a:t>
            </a:r>
            <a:br>
              <a:rPr lang="en-US" sz="2000" b="1" dirty="0"/>
            </a:br>
            <a:r>
              <a:rPr lang="en-US" sz="2000" b="1" dirty="0"/>
              <a:t>14 </a:t>
            </a:r>
            <a:r>
              <a:rPr lang="en-US" sz="2000" b="1" dirty="0" err="1"/>
              <a:t>maart</a:t>
            </a:r>
            <a:r>
              <a:rPr lang="en-US" sz="2000" b="1" dirty="0"/>
              <a:t> 2024 </a:t>
            </a:r>
            <a:r>
              <a:rPr lang="en-US" sz="2000" b="1" dirty="0" err="1"/>
              <a:t>bij</a:t>
            </a:r>
            <a:r>
              <a:rPr lang="en-US" sz="2000" b="1" dirty="0"/>
              <a:t> Het Palaver</a:t>
            </a:r>
          </a:p>
          <a:p>
            <a:endParaRPr lang="en-US" sz="3600" dirty="0"/>
          </a:p>
          <a:p>
            <a:endParaRPr lang="en-US" sz="3600" dirty="0"/>
          </a:p>
          <a:p>
            <a:endParaRPr lang="en-US" sz="3600" dirty="0"/>
          </a:p>
          <a:p>
            <a:endParaRPr lang="en-US" sz="3600" dirty="0"/>
          </a:p>
        </p:txBody>
      </p:sp>
      <p:sp>
        <p:nvSpPr>
          <p:cNvPr id="7" name="• 2 leden om persoonlijke reden uitgestapt…">
            <a:extLst>
              <a:ext uri="{FF2B5EF4-FFF2-40B4-BE49-F238E27FC236}">
                <a16:creationId xmlns:a16="http://schemas.microsoft.com/office/drawing/2014/main" id="{FB4D6878-FE95-6F44-B4AF-6A620E85C7DC}"/>
              </a:ext>
            </a:extLst>
          </p:cNvPr>
          <p:cNvSpPr/>
          <p:nvPr/>
        </p:nvSpPr>
        <p:spPr>
          <a:xfrm rot="5400000">
            <a:off x="917789" y="1067421"/>
            <a:ext cx="10101240" cy="1528624"/>
          </a:xfrm>
          <a:prstGeom prst="rect">
            <a:avLst/>
          </a:prstGeom>
          <a:ln w="12700">
            <a:miter lim="400000"/>
          </a:ln>
          <a:extLst>
            <a:ext uri="{C572A759-6A51-4108-AA02-DFA0A04FC94B}">
              <ma14:wrappingTextBoxFlag xmlns:ma14="http://schemas.microsoft.com/office/mac/drawingml/2011/main" xmlns="" val="1"/>
            </a:ext>
          </a:extLst>
        </p:spPr>
        <p:txBody>
          <a:bodyPr wrap="square" lIns="25400" tIns="25400" rIns="25400" bIns="25400" anchor="t">
            <a:spAutoFit/>
          </a:bodyPr>
          <a:lstStyle/>
          <a:p>
            <a:pPr algn="l"/>
            <a:endParaRPr lang="nl-NL" sz="1600" b="1">
              <a:latin typeface="Arial"/>
              <a:cs typeface="Arial"/>
            </a:endParaRPr>
          </a:p>
          <a:p>
            <a:pPr algn="l"/>
            <a:endParaRPr lang="nl-NL" sz="1600" b="1">
              <a:latin typeface="Arial"/>
              <a:cs typeface="Arial"/>
            </a:endParaRPr>
          </a:p>
          <a:p>
            <a:pPr algn="l"/>
            <a:endParaRPr lang="nl-NL" sz="1600" b="1">
              <a:latin typeface="Arial"/>
              <a:cs typeface="Arial"/>
            </a:endParaRPr>
          </a:p>
          <a:p>
            <a:pPr algn="l"/>
            <a:endParaRPr lang="nl-NL" sz="1600" b="1">
              <a:latin typeface="Arial"/>
              <a:cs typeface="Arial"/>
            </a:endParaRPr>
          </a:p>
          <a:p>
            <a:pPr algn="l"/>
            <a:r>
              <a:rPr lang="nl-NL" sz="1600">
                <a:latin typeface="Arial"/>
                <a:cs typeface="Arial"/>
              </a:rPr>
              <a:t>	</a:t>
            </a:r>
            <a:endParaRPr lang="nl-NL" sz="1600" b="1">
              <a:latin typeface="Arial"/>
              <a:cs typeface="Arial"/>
            </a:endParaRPr>
          </a:p>
          <a:p>
            <a:pPr algn="l"/>
            <a:endParaRPr lang="nl-NL" sz="1600" b="1">
              <a:latin typeface="Arial"/>
              <a:cs typeface="Arial"/>
            </a:endParaRPr>
          </a:p>
        </p:txBody>
      </p:sp>
      <p:sp>
        <p:nvSpPr>
          <p:cNvPr id="2" name="Slide Number Placeholder 1">
            <a:extLst>
              <a:ext uri="{FF2B5EF4-FFF2-40B4-BE49-F238E27FC236}">
                <a16:creationId xmlns:a16="http://schemas.microsoft.com/office/drawing/2014/main" id="{EBC55F5B-2F21-6F31-5154-57B0B21F2FC3}"/>
              </a:ext>
            </a:extLst>
          </p:cNvPr>
          <p:cNvSpPr>
            <a:spLocks noGrp="1"/>
          </p:cNvSpPr>
          <p:nvPr>
            <p:ph type="sldNum" sz="quarter" idx="2"/>
          </p:nvPr>
        </p:nvSpPr>
        <p:spPr>
          <a:xfrm>
            <a:off x="11959031" y="13081000"/>
            <a:ext cx="453238" cy="469900"/>
          </a:xfrm>
          <a:prstGeom prst="rect">
            <a:avLst/>
          </a:prstGeom>
          <a:ln w="12700">
            <a:miter lim="400000"/>
          </a:ln>
        </p:spPr>
        <p:txBody>
          <a:bodyPr wrap="none" lIns="50800" tIns="50800" rIns="50800" bIns="50800">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Light"/>
              </a:defRPr>
            </a:lvl1pPr>
            <a:lvl2pPr marL="0" marR="0" indent="2286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2pPr>
            <a:lvl3pPr marL="0" marR="0" indent="4572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3pPr>
            <a:lvl4pPr marL="0" marR="0" indent="6858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4pPr>
            <a:lvl5pPr marL="0" marR="0" indent="9144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5pPr>
            <a:lvl6pPr marL="0" marR="0" indent="11430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6pPr>
            <a:lvl7pPr marL="0" marR="0" indent="13716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7pPr>
            <a:lvl8pPr marL="0" marR="0" indent="16002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8pPr>
            <a:lvl9pPr marL="0" marR="0" indent="18288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9pPr>
          </a:lstStyle>
          <a:p>
            <a:fld id="{86CB4B4D-7CA3-9044-876B-883B54F8677D}" type="slidenum">
              <a:rPr lang="nl-NL" smtClean="0"/>
              <a:pPr/>
              <a:t>7</a:t>
            </a:fld>
            <a:endParaRPr lang="en-US"/>
          </a:p>
        </p:txBody>
      </p:sp>
      <p:pic>
        <p:nvPicPr>
          <p:cNvPr id="6" name="Picture 4">
            <a:hlinkClick r:id="rId4"/>
            <a:extLst>
              <a:ext uri="{FF2B5EF4-FFF2-40B4-BE49-F238E27FC236}">
                <a16:creationId xmlns:a16="http://schemas.microsoft.com/office/drawing/2014/main" id="{2EE093ED-2DA6-D3E9-7B0A-C6D8AFF62716}"/>
              </a:ext>
            </a:extLst>
          </p:cNvPr>
          <p:cNvPicPr>
            <a:picLocks noChangeAspect="1"/>
          </p:cNvPicPr>
          <p:nvPr/>
        </p:nvPicPr>
        <p:blipFill>
          <a:blip r:embed="rId5"/>
          <a:stretch>
            <a:fillRect/>
          </a:stretch>
        </p:blipFill>
        <p:spPr>
          <a:xfrm>
            <a:off x="6899533" y="3210153"/>
            <a:ext cx="3623657" cy="3647848"/>
          </a:xfrm>
          <a:prstGeom prst="rect">
            <a:avLst/>
          </a:prstGeom>
        </p:spPr>
      </p:pic>
      <p:sp>
        <p:nvSpPr>
          <p:cNvPr id="4" name="Tekstvak 3">
            <a:extLst>
              <a:ext uri="{FF2B5EF4-FFF2-40B4-BE49-F238E27FC236}">
                <a16:creationId xmlns:a16="http://schemas.microsoft.com/office/drawing/2014/main" id="{133BA1F3-43B2-97E9-A8FA-5EC570D33DE8}"/>
              </a:ext>
            </a:extLst>
          </p:cNvPr>
          <p:cNvSpPr txBox="1"/>
          <p:nvPr/>
        </p:nvSpPr>
        <p:spPr>
          <a:xfrm>
            <a:off x="520700" y="4546041"/>
            <a:ext cx="6096000" cy="23083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endParaRPr lang="nl-NL" sz="900" dirty="0"/>
          </a:p>
        </p:txBody>
      </p:sp>
      <p:pic>
        <p:nvPicPr>
          <p:cNvPr id="5" name="Afbeelding 4">
            <a:extLst>
              <a:ext uri="{FF2B5EF4-FFF2-40B4-BE49-F238E27FC236}">
                <a16:creationId xmlns:a16="http://schemas.microsoft.com/office/drawing/2014/main" id="{9DE6B41A-B914-5981-670E-6B85B14326B4}"/>
              </a:ext>
            </a:extLst>
          </p:cNvPr>
          <p:cNvPicPr>
            <a:picLocks noChangeAspect="1"/>
          </p:cNvPicPr>
          <p:nvPr/>
        </p:nvPicPr>
        <p:blipFill>
          <a:blip r:embed="rId6"/>
          <a:stretch>
            <a:fillRect/>
          </a:stretch>
        </p:blipFill>
        <p:spPr>
          <a:xfrm>
            <a:off x="257245" y="4976928"/>
            <a:ext cx="1352550" cy="1390650"/>
          </a:xfrm>
          <a:prstGeom prst="rect">
            <a:avLst/>
          </a:prstGeom>
        </p:spPr>
      </p:pic>
      <p:pic>
        <p:nvPicPr>
          <p:cNvPr id="8" name="Afbeelding 7">
            <a:extLst>
              <a:ext uri="{FF2B5EF4-FFF2-40B4-BE49-F238E27FC236}">
                <a16:creationId xmlns:a16="http://schemas.microsoft.com/office/drawing/2014/main" id="{84C8A4DF-E346-C498-8D7B-EE4F757F563A}"/>
              </a:ext>
            </a:extLst>
          </p:cNvPr>
          <p:cNvPicPr>
            <a:picLocks noChangeAspect="1"/>
          </p:cNvPicPr>
          <p:nvPr/>
        </p:nvPicPr>
        <p:blipFill>
          <a:blip r:embed="rId7"/>
          <a:stretch>
            <a:fillRect/>
          </a:stretch>
        </p:blipFill>
        <p:spPr>
          <a:xfrm>
            <a:off x="192436" y="6403214"/>
            <a:ext cx="2152650" cy="438150"/>
          </a:xfrm>
          <a:prstGeom prst="rect">
            <a:avLst/>
          </a:prstGeom>
        </p:spPr>
      </p:pic>
    </p:spTree>
    <p:extLst>
      <p:ext uri="{BB962C8B-B14F-4D97-AF65-F5344CB8AC3E}">
        <p14:creationId xmlns:p14="http://schemas.microsoft.com/office/powerpoint/2010/main" val="1547861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798DC9-55D8-612C-0F94-A05BFF5DFD5B}"/>
            </a:ext>
          </a:extLst>
        </p:cNvPr>
        <p:cNvGrpSpPr/>
        <p:nvPr/>
      </p:nvGrpSpPr>
      <p:grpSpPr>
        <a:xfrm>
          <a:off x="0" y="0"/>
          <a:ext cx="0" cy="0"/>
          <a:chOff x="0" y="0"/>
          <a:chExt cx="0" cy="0"/>
        </a:xfrm>
      </p:grpSpPr>
      <p:pic>
        <p:nvPicPr>
          <p:cNvPr id="205" name="pasted-image.pdf" descr="pasted-image.pdf">
            <a:extLst>
              <a:ext uri="{FF2B5EF4-FFF2-40B4-BE49-F238E27FC236}">
                <a16:creationId xmlns:a16="http://schemas.microsoft.com/office/drawing/2014/main" id="{382E6F35-46A8-2F1C-5C79-BC8B0218621B}"/>
              </a:ext>
            </a:extLst>
          </p:cNvPr>
          <p:cNvPicPr>
            <a:picLocks noChangeAspect="1"/>
          </p:cNvPicPr>
          <p:nvPr/>
        </p:nvPicPr>
        <p:blipFill>
          <a:blip r:embed="rId3"/>
          <a:stretch>
            <a:fillRect/>
          </a:stretch>
        </p:blipFill>
        <p:spPr>
          <a:xfrm>
            <a:off x="10690002" y="262706"/>
            <a:ext cx="1124397" cy="1124397"/>
          </a:xfrm>
          <a:prstGeom prst="rect">
            <a:avLst/>
          </a:prstGeom>
          <a:ln w="12700">
            <a:miter lim="400000"/>
          </a:ln>
        </p:spPr>
      </p:pic>
      <p:sp>
        <p:nvSpPr>
          <p:cNvPr id="206" name="samenstelling bestuur">
            <a:extLst>
              <a:ext uri="{FF2B5EF4-FFF2-40B4-BE49-F238E27FC236}">
                <a16:creationId xmlns:a16="http://schemas.microsoft.com/office/drawing/2014/main" id="{2B79A0D8-CD45-CFCB-B6AF-84558D61E1C5}"/>
              </a:ext>
            </a:extLst>
          </p:cNvPr>
          <p:cNvSpPr/>
          <p:nvPr/>
        </p:nvSpPr>
        <p:spPr>
          <a:xfrm>
            <a:off x="700967" y="425904"/>
            <a:ext cx="4395883" cy="605294"/>
          </a:xfrm>
          <a:prstGeom prst="rect">
            <a:avLst/>
          </a:prstGeom>
          <a:ln w="12700">
            <a:miter lim="400000"/>
          </a:ln>
          <a:extLst>
            <a:ext uri="{C572A759-6A51-4108-AA02-DFA0A04FC94B}">
              <ma14:wrappingTextBoxFlag xmlns:ma14="http://schemas.microsoft.com/office/mac/drawingml/2011/main" xmlns="" val="1"/>
            </a:ext>
          </a:extLst>
        </p:spPr>
        <p:txBody>
          <a:bodyPr wrap="none" lIns="25400" tIns="25400" rIns="25400" bIns="25400" anchor="t">
            <a:spAutoFit/>
          </a:bodyPr>
          <a:lstStyle>
            <a:lvl1pPr algn="l">
              <a:defRPr sz="7200">
                <a:latin typeface="Arial Rounded MT Bold"/>
                <a:ea typeface="Arial Rounded MT Bold"/>
                <a:cs typeface="Arial Rounded MT Bold"/>
                <a:sym typeface="Arial Rounded MT Bold"/>
              </a:defRPr>
            </a:lvl1pPr>
          </a:lstStyle>
          <a:p>
            <a:r>
              <a:rPr lang="en-US" sz="3600" dirty="0" err="1"/>
              <a:t>Etalagegebied</a:t>
            </a:r>
            <a:r>
              <a:rPr lang="en-US" sz="3600" dirty="0"/>
              <a:t> </a:t>
            </a:r>
            <a:r>
              <a:rPr lang="en-US" sz="3600" dirty="0" err="1"/>
              <a:t>Duin</a:t>
            </a:r>
            <a:endParaRPr lang="en-US" sz="3600" dirty="0"/>
          </a:p>
        </p:txBody>
      </p:sp>
      <p:sp>
        <p:nvSpPr>
          <p:cNvPr id="207" name="• 2 leden om persoonlijke reden uitgestapt…">
            <a:extLst>
              <a:ext uri="{FF2B5EF4-FFF2-40B4-BE49-F238E27FC236}">
                <a16:creationId xmlns:a16="http://schemas.microsoft.com/office/drawing/2014/main" id="{A3EDB93B-26AD-701C-FAF7-A5F705111039}"/>
              </a:ext>
            </a:extLst>
          </p:cNvPr>
          <p:cNvSpPr/>
          <p:nvPr/>
        </p:nvSpPr>
        <p:spPr>
          <a:xfrm>
            <a:off x="793909" y="2226493"/>
            <a:ext cx="9390390" cy="297517"/>
          </a:xfrm>
          <a:prstGeom prst="rect">
            <a:avLst/>
          </a:prstGeom>
          <a:ln w="12700">
            <a:miter lim="400000"/>
          </a:ln>
          <a:extLst>
            <a:ext uri="{C572A759-6A51-4108-AA02-DFA0A04FC94B}">
              <ma14:wrappingTextBoxFlag xmlns:ma14="http://schemas.microsoft.com/office/mac/drawingml/2011/main" xmlns="" val="1"/>
            </a:ext>
          </a:extLst>
        </p:spPr>
        <p:txBody>
          <a:bodyPr lIns="25400" tIns="25400" rIns="25400" bIns="25400">
            <a:spAutoFit/>
          </a:bodyPr>
          <a:lstStyle/>
          <a:p>
            <a:pPr algn="l"/>
            <a:endParaRPr lang="nl-NL" sz="1600">
              <a:latin typeface="Arial" panose="020B0604020202020204" pitchFamily="34" charset="0"/>
              <a:cs typeface="Arial" panose="020B0604020202020204" pitchFamily="34" charset="0"/>
            </a:endParaRPr>
          </a:p>
        </p:txBody>
      </p:sp>
      <p:sp>
        <p:nvSpPr>
          <p:cNvPr id="2" name="• 2 leden om persoonlijke reden uitgestapt…">
            <a:extLst>
              <a:ext uri="{FF2B5EF4-FFF2-40B4-BE49-F238E27FC236}">
                <a16:creationId xmlns:a16="http://schemas.microsoft.com/office/drawing/2014/main" id="{AF2E9975-5966-8650-75F8-2B2724435EC2}"/>
              </a:ext>
            </a:extLst>
          </p:cNvPr>
          <p:cNvSpPr/>
          <p:nvPr/>
        </p:nvSpPr>
        <p:spPr>
          <a:xfrm>
            <a:off x="829937" y="1290322"/>
            <a:ext cx="8871111" cy="6360716"/>
          </a:xfrm>
          <a:prstGeom prst="rect">
            <a:avLst/>
          </a:prstGeom>
          <a:ln w="12700">
            <a:miter lim="400000"/>
          </a:ln>
          <a:extLst>
            <a:ext uri="{C572A759-6A51-4108-AA02-DFA0A04FC94B}">
              <ma14:wrappingTextBoxFlag xmlns:ma14="http://schemas.microsoft.com/office/mac/drawingml/2011/main" xmlns="" val="1"/>
            </a:ext>
          </a:extLst>
        </p:spPr>
        <p:txBody>
          <a:bodyPr wrap="square" lIns="25400" tIns="25400" rIns="25400" bIns="25400" anchor="t">
            <a:spAutoFit/>
          </a:bodyPr>
          <a:lstStyle/>
          <a:p>
            <a:pPr algn="l"/>
            <a:endParaRPr lang="nl-NL" b="1" dirty="0">
              <a:latin typeface="Arial"/>
              <a:ea typeface="+mn-lt"/>
              <a:cs typeface="Arial"/>
            </a:endParaRPr>
          </a:p>
          <a:p>
            <a:pPr marL="571500" indent="-571500" algn="l">
              <a:buFont typeface="Arial" panose="020B0604020202020204" pitchFamily="34" charset="0"/>
              <a:buChar char="•"/>
            </a:pPr>
            <a:r>
              <a:rPr lang="en-US" sz="1800" dirty="0" err="1">
                <a:latin typeface="Arial" panose="020B0604020202020204" pitchFamily="34" charset="0"/>
                <a:cs typeface="Arial" panose="020B0604020202020204" pitchFamily="34" charset="0"/>
              </a:rPr>
              <a:t>Welstandscommissie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bij</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verbouwing</a:t>
            </a:r>
            <a:endParaRPr lang="en-US" sz="1800" dirty="0">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endParaRPr lang="en-US" sz="1800" dirty="0">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endParaRPr lang="en-US" sz="1800" dirty="0">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endParaRPr lang="en-US" sz="1800" dirty="0">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r>
              <a:rPr lang="en-US" sz="1800" dirty="0" err="1">
                <a:latin typeface="Arial" panose="020B0604020202020204" pitchFamily="34" charset="0"/>
                <a:cs typeface="Arial" panose="020B0604020202020204" pitchFamily="34" charset="0"/>
              </a:rPr>
              <a:t>Beheer</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en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onderhoud</a:t>
            </a:r>
            <a:endParaRPr lang="en-US" sz="1800" dirty="0">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endParaRPr lang="en-US" sz="1800" dirty="0">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endParaRPr lang="en-US" sz="1800" dirty="0">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endParaRPr lang="en-US" sz="1800" dirty="0">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r>
              <a:rPr lang="nl-NL" sz="1800" dirty="0">
                <a:latin typeface="Arial" panose="020B0604020202020204" pitchFamily="34" charset="0"/>
                <a:cs typeface="Arial" panose="020B0604020202020204" pitchFamily="34" charset="0"/>
              </a:rPr>
              <a:t>Spelregels handhaven</a:t>
            </a:r>
          </a:p>
          <a:p>
            <a:br>
              <a:rPr lang="en-US" dirty="0">
                <a:solidFill>
                  <a:srgbClr val="201F1E"/>
                </a:solidFill>
                <a:latin typeface="Arial" panose="020B0604020202020204" pitchFamily="34" charset="0"/>
                <a:ea typeface="+mn-lt"/>
                <a:cs typeface="Arial" panose="020B0604020202020204" pitchFamily="34" charset="0"/>
              </a:rPr>
            </a:br>
            <a:r>
              <a:rPr lang="en-US" dirty="0">
                <a:solidFill>
                  <a:srgbClr val="201F1E"/>
                </a:solidFill>
                <a:latin typeface="Arial" panose="020B0604020202020204" pitchFamily="34" charset="0"/>
                <a:ea typeface="+mn-lt"/>
                <a:cs typeface="Arial" panose="020B0604020202020204" pitchFamily="34" charset="0"/>
              </a:rPr>
              <a:t>          </a:t>
            </a:r>
            <a:br>
              <a:rPr lang="en-US" dirty="0">
                <a:solidFill>
                  <a:srgbClr val="201F1E"/>
                </a:solidFill>
                <a:latin typeface="Arial" panose="020B0604020202020204" pitchFamily="34" charset="0"/>
                <a:ea typeface="+mn-lt"/>
                <a:cs typeface="Arial" panose="020B0604020202020204" pitchFamily="34" charset="0"/>
              </a:rPr>
            </a:br>
            <a:r>
              <a:rPr lang="en-US" dirty="0">
                <a:solidFill>
                  <a:srgbClr val="201F1E"/>
                </a:solidFill>
                <a:latin typeface="Arial" panose="020B0604020202020204" pitchFamily="34" charset="0"/>
                <a:ea typeface="+mn-lt"/>
                <a:cs typeface="Arial" panose="020B0604020202020204" pitchFamily="34" charset="0"/>
              </a:rPr>
              <a:t>          </a:t>
            </a:r>
          </a:p>
          <a:p>
            <a:pPr marL="228600" indent="-228600">
              <a:buFont typeface="Arial"/>
              <a:buChar char="•"/>
            </a:pPr>
            <a:endParaRPr lang="en-US" b="1" dirty="0">
              <a:solidFill>
                <a:srgbClr val="201F1E"/>
              </a:solidFill>
              <a:latin typeface="Arial" panose="020B0604020202020204" pitchFamily="34" charset="0"/>
              <a:ea typeface="+mn-lt"/>
              <a:cs typeface="Arial" panose="020B0604020202020204" pitchFamily="34" charset="0"/>
            </a:endParaRPr>
          </a:p>
          <a:p>
            <a:pPr marL="228600" indent="-228600">
              <a:buFont typeface="Arial"/>
              <a:buChar char="•"/>
            </a:pPr>
            <a:endParaRPr lang="en-US" b="1" dirty="0">
              <a:solidFill>
                <a:srgbClr val="201F1E"/>
              </a:solidFill>
              <a:latin typeface="Arial" panose="020B0604020202020204" pitchFamily="34" charset="0"/>
              <a:ea typeface="+mn-lt"/>
              <a:cs typeface="Arial" panose="020B0604020202020204" pitchFamily="34" charset="0"/>
            </a:endParaRPr>
          </a:p>
          <a:p>
            <a:pPr marL="228600" indent="-228600">
              <a:buFont typeface="Arial"/>
              <a:buChar char="•"/>
            </a:pPr>
            <a:endParaRPr lang="en-US" b="1" dirty="0">
              <a:solidFill>
                <a:srgbClr val="201F1E"/>
              </a:solidFill>
              <a:latin typeface="Arial" panose="020B0604020202020204" pitchFamily="34" charset="0"/>
              <a:ea typeface="+mn-lt"/>
              <a:cs typeface="Arial" panose="020B0604020202020204" pitchFamily="34" charset="0"/>
            </a:endParaRPr>
          </a:p>
          <a:p>
            <a:pPr marL="228600" indent="-228600">
              <a:buFont typeface="Arial"/>
              <a:buChar char="•"/>
            </a:pPr>
            <a:endParaRPr lang="en-US" b="1" dirty="0">
              <a:solidFill>
                <a:srgbClr val="201F1E"/>
              </a:solidFill>
              <a:latin typeface="Arial" panose="020B0604020202020204" pitchFamily="34" charset="0"/>
              <a:ea typeface="+mn-lt"/>
              <a:cs typeface="Arial" panose="020B0604020202020204" pitchFamily="34" charset="0"/>
            </a:endParaRPr>
          </a:p>
          <a:p>
            <a:pPr algn="l"/>
            <a:endParaRPr lang="nl-NL" sz="1600" dirty="0">
              <a:latin typeface="Helvetica Light"/>
              <a:cs typeface="Arial" panose="020B0604020202020204" pitchFamily="34" charset="0"/>
            </a:endParaRPr>
          </a:p>
          <a:p>
            <a:pPr algn="l"/>
            <a:endParaRPr lang="nl-NL" sz="1600" dirty="0">
              <a:latin typeface="Helvetica Light"/>
              <a:cs typeface="Arial" panose="020B0604020202020204" pitchFamily="34" charset="0"/>
            </a:endParaRPr>
          </a:p>
        </p:txBody>
      </p:sp>
      <p:sp>
        <p:nvSpPr>
          <p:cNvPr id="3" name="Slide Number Placeholder 2">
            <a:extLst>
              <a:ext uri="{FF2B5EF4-FFF2-40B4-BE49-F238E27FC236}">
                <a16:creationId xmlns:a16="http://schemas.microsoft.com/office/drawing/2014/main" id="{46169756-C465-3B32-F859-514F9825EBD0}"/>
              </a:ext>
            </a:extLst>
          </p:cNvPr>
          <p:cNvSpPr>
            <a:spLocks noGrp="1"/>
          </p:cNvSpPr>
          <p:nvPr>
            <p:ph type="sldNum" sz="quarter" idx="2"/>
          </p:nvPr>
        </p:nvSpPr>
        <p:spPr>
          <a:xfrm>
            <a:off x="11959031" y="13081000"/>
            <a:ext cx="453238" cy="469900"/>
          </a:xfrm>
          <a:prstGeom prst="rect">
            <a:avLst/>
          </a:prstGeom>
          <a:ln w="12700">
            <a:miter lim="400000"/>
          </a:ln>
        </p:spPr>
        <p:txBody>
          <a:bodyPr wrap="none" lIns="50800" tIns="50800" rIns="50800" bIns="50800">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Light"/>
              </a:defRPr>
            </a:lvl1pPr>
            <a:lvl2pPr marL="0" marR="0" indent="2286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2pPr>
            <a:lvl3pPr marL="0" marR="0" indent="4572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3pPr>
            <a:lvl4pPr marL="0" marR="0" indent="6858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4pPr>
            <a:lvl5pPr marL="0" marR="0" indent="9144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5pPr>
            <a:lvl6pPr marL="0" marR="0" indent="11430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6pPr>
            <a:lvl7pPr marL="0" marR="0" indent="13716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7pPr>
            <a:lvl8pPr marL="0" marR="0" indent="16002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8pPr>
            <a:lvl9pPr marL="0" marR="0" indent="18288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9pPr>
          </a:lstStyle>
          <a:p>
            <a:fld id="{86CB4B4D-7CA3-9044-876B-883B54F8677D}" type="slidenum">
              <a:rPr lang="nl-NL" smtClean="0"/>
              <a:pPr/>
              <a:t>8</a:t>
            </a:fld>
            <a:endParaRPr lang="en-US"/>
          </a:p>
        </p:txBody>
      </p:sp>
    </p:spTree>
    <p:extLst>
      <p:ext uri="{BB962C8B-B14F-4D97-AF65-F5344CB8AC3E}">
        <p14:creationId xmlns:p14="http://schemas.microsoft.com/office/powerpoint/2010/main" val="445515621"/>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TotalTime>
  <Words>1630</Words>
  <Application>Microsoft Office PowerPoint</Application>
  <PresentationFormat>Breedbeeld</PresentationFormat>
  <Paragraphs>188</Paragraphs>
  <Slides>8</Slides>
  <Notes>8</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8</vt:i4>
      </vt:variant>
    </vt:vector>
  </HeadingPairs>
  <TitlesOfParts>
    <vt:vector size="14" baseType="lpstr">
      <vt:lpstr>Aptos</vt:lpstr>
      <vt:lpstr>Aptos Display</vt:lpstr>
      <vt:lpstr>Arial</vt:lpstr>
      <vt:lpstr>Diatype</vt:lpstr>
      <vt:lpstr>Helvetica Light</vt:lpstr>
      <vt:lpstr>Kantoorthema</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Maaike Vergouw</dc:creator>
  <cp:lastModifiedBy>Maaike Vergouw</cp:lastModifiedBy>
  <cp:revision>1</cp:revision>
  <dcterms:created xsi:type="dcterms:W3CDTF">2024-03-13T19:16:12Z</dcterms:created>
  <dcterms:modified xsi:type="dcterms:W3CDTF">2024-03-14T16:56:27Z</dcterms:modified>
</cp:coreProperties>
</file>